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4394" r:id="rId5"/>
    <p:sldId id="4420" r:id="rId6"/>
    <p:sldId id="4419" r:id="rId7"/>
    <p:sldId id="4416" r:id="rId8"/>
    <p:sldId id="4412" r:id="rId9"/>
    <p:sldId id="4408" r:id="rId10"/>
    <p:sldId id="4413" r:id="rId11"/>
    <p:sldId id="4393" r:id="rId12"/>
    <p:sldId id="4417" r:id="rId13"/>
    <p:sldId id="4409" r:id="rId14"/>
    <p:sldId id="4410" r:id="rId15"/>
    <p:sldId id="4414" r:id="rId16"/>
    <p:sldId id="256" r:id="rId17"/>
    <p:sldId id="4422" r:id="rId18"/>
    <p:sldId id="4421" r:id="rId19"/>
    <p:sldId id="263" r:id="rId20"/>
  </p:sldIdLst>
  <p:sldSz cx="12192000" cy="6858000"/>
  <p:notesSz cx="6858000" cy="9144000"/>
  <p:defaultTextStyle>
    <a:defPPr>
      <a:defRPr lang="en-N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7106F64-A6D6-9BFC-3E7C-0C13CA78AD36}" name="Sanet de Lange" initials="SdL" userId="Sanet de Lange" providerId="None"/>
  <p188:author id="{D6B5C5FF-8C25-0226-E2B2-FE7F62DE243F}" name="Sanet de Lange" initials="SdL" userId="f4784dc1e17596c7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milare Osoba" initials="DO" lastIdx="1" clrIdx="0">
    <p:extLst>
      <p:ext uri="{19B8F6BF-5375-455C-9EA6-DF929625EA0E}">
        <p15:presenceInfo xmlns:p15="http://schemas.microsoft.com/office/powerpoint/2012/main" userId="S::Damilare.Osoba@sterling.ng::d06540c6-6eb9-46fd-9afe-2a70dc9b402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BA25"/>
    <a:srgbClr val="DE0000"/>
    <a:srgbClr val="3E4C60"/>
    <a:srgbClr val="9F111B"/>
    <a:srgbClr val="8E0F19"/>
    <a:srgbClr val="191919"/>
    <a:srgbClr val="C80E0E"/>
    <a:srgbClr val="FDB817"/>
    <a:srgbClr val="FFC359"/>
    <a:srgbClr val="3A3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4" autoAdjust="0"/>
    <p:restoredTop sz="94660"/>
  </p:normalViewPr>
  <p:slideViewPr>
    <p:cSldViewPr snapToGrid="0">
      <p:cViewPr varScale="1">
        <p:scale>
          <a:sx n="63" d="100"/>
          <a:sy n="63" d="100"/>
        </p:scale>
        <p:origin x="72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7E8EC-87B9-41C3-8575-33DC53BDF711}" type="datetimeFigureOut">
              <a:rPr lang="en-NG" smtClean="0"/>
              <a:t>12/05/2023</a:t>
            </a:fld>
            <a:endParaRPr lang="en-N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054921-C8BC-4A96-B4E4-1D51AF694CDF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697385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2AE90-B4C4-4AE5-A481-8815D6A34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6061EB-A49F-4B83-9E3C-05F491BE2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6A332-83C7-4064-857D-9651EE410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AC5CA-CC2D-4C3F-ADBF-E13FDCBD0301}" type="datetimeFigureOut">
              <a:rPr lang="en-NG" smtClean="0"/>
              <a:t>12/05/2023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318D2-2F3E-40BB-94A8-9EF42BB01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94C15-2D2C-4010-9C07-E1E8A25FB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1AF72-2B8E-4A7E-9F54-7F8392A68F87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980569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73EA2-AC80-475D-9D67-FB065F93F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4E0224-2D30-439D-AD97-A8638E868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12A6E-BC8B-4027-BEFE-53826E0EE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AC5CA-CC2D-4C3F-ADBF-E13FDCBD0301}" type="datetimeFigureOut">
              <a:rPr lang="en-NG" smtClean="0"/>
              <a:t>12/05/2023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E284F-3B6A-4658-99CE-77D9AB84F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BA2F0-E166-455C-B7A8-F0720517E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1AF72-2B8E-4A7E-9F54-7F8392A68F87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526405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C6D4A0-088B-4FA5-AD53-399D37231E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7C31A9-A062-4152-A91F-36B1202C8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8295B-C33C-4515-BF45-5CC74255D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AC5CA-CC2D-4C3F-ADBF-E13FDCBD0301}" type="datetimeFigureOut">
              <a:rPr lang="en-NG" smtClean="0"/>
              <a:t>12/05/2023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7955D-915D-4D21-B167-E2C69F435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5702A-8B4A-4940-810C-426340ABB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1AF72-2B8E-4A7E-9F54-7F8392A68F87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1370065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BAB5B-8378-46D1-8F47-C8B136F21B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416" y="295435"/>
            <a:ext cx="9696451" cy="46122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A2F6AD-9007-4763-807F-E67F987841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B1B0C-6914-1D40-9743-8747AECFF7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5DF85-93D5-45D8-BC13-A0BA05C44A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418" y="949326"/>
            <a:ext cx="9696449" cy="459316"/>
          </a:xfrm>
        </p:spPr>
        <p:txBody>
          <a:bodyPr/>
          <a:lstStyle>
            <a:lvl1pPr marL="0" indent="0">
              <a:buNone/>
              <a:defRPr sz="2400" b="1"/>
            </a:lvl1pPr>
            <a:lvl2pPr marL="359824" indent="0">
              <a:buNone/>
              <a:defRPr/>
            </a:lvl2pPr>
            <a:lvl3pPr marL="772565" indent="0">
              <a:buNone/>
              <a:defRPr/>
            </a:lvl3pPr>
            <a:lvl4pPr marL="1244569" indent="0">
              <a:buNone/>
              <a:defRPr/>
            </a:lvl4pPr>
            <a:lvl5pPr marL="1604393" indent="0">
              <a:buNone/>
              <a:defRPr/>
            </a:lvl5pPr>
          </a:lstStyle>
          <a:p>
            <a:pPr lvl="0"/>
            <a:r>
              <a:rPr lang="en-US" dirty="0"/>
              <a:t>Sub 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4997064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D137-D918-4A05-A3E8-FD2D9BBC0D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416" y="283040"/>
            <a:ext cx="9696451" cy="461227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CC21DA-B91F-4EB5-BC75-1BF34EEA1F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9DB1B0C-6914-1D40-9743-8747AECFF70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55DCE18C-2DEC-44E6-ABD3-351F1E9856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9528" y="403439"/>
            <a:ext cx="1411541" cy="7608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737D23-8373-4446-8F2E-19E1ACED7274}"/>
              </a:ext>
            </a:extLst>
          </p:cNvPr>
          <p:cNvSpPr/>
          <p:nvPr userDrawn="1"/>
        </p:nvSpPr>
        <p:spPr>
          <a:xfrm>
            <a:off x="2" y="6636048"/>
            <a:ext cx="12193213" cy="244216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2400" dirty="0"/>
          </a:p>
        </p:txBody>
      </p:sp>
    </p:spTree>
    <p:extLst>
      <p:ext uri="{BB962C8B-B14F-4D97-AF65-F5344CB8AC3E}">
        <p14:creationId xmlns:p14="http://schemas.microsoft.com/office/powerpoint/2010/main" val="3616464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6EB5E-A1CE-41CA-B16A-FE1C91D9F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62DD0-F1A2-49B1-B82B-F72DB5225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19B63-EE9C-44E2-9353-088ABBB26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AC5CA-CC2D-4C3F-ADBF-E13FDCBD0301}" type="datetimeFigureOut">
              <a:rPr lang="en-NG" smtClean="0"/>
              <a:t>12/05/2023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6722E1-3A86-4CDF-9651-816305CC4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10C01-643C-45CB-92E3-900B65F2F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1AF72-2B8E-4A7E-9F54-7F8392A68F87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578464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A7B1B-300B-408D-96C2-42120F7C3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E625A5-FED4-47D6-8696-09E248C61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65EFE-E855-4CDC-BCE2-6ACC3B105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AC5CA-CC2D-4C3F-ADBF-E13FDCBD0301}" type="datetimeFigureOut">
              <a:rPr lang="en-NG" smtClean="0"/>
              <a:t>12/05/2023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E43EDB-35C2-4F35-BC3E-FAF256991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DFA6E-9231-4CC1-BAFF-F7AF18D57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1AF72-2B8E-4A7E-9F54-7F8392A68F87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682113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4DB19-8727-46EB-AC10-ECB3B56EF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AE5C1-0E44-4ACB-9538-32687B5A2F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D4DC67-4C38-433D-8D84-077B4675E9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46C2C-43D7-47AC-86AC-87A92F06C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AC5CA-CC2D-4C3F-ADBF-E13FDCBD0301}" type="datetimeFigureOut">
              <a:rPr lang="en-NG" smtClean="0"/>
              <a:t>12/05/2023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106623-DBC8-49E7-A5FD-426F64592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C86DD6-4E3C-43D6-8859-FE0F25329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1AF72-2B8E-4A7E-9F54-7F8392A68F87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234636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9C23E-4FB0-44EE-BD03-885B49134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9F522E-A3AE-4BE7-8E0D-657B3B4C2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E7A50C-1BB6-4D4E-8DC6-39900710F3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E5EAE2-ACB8-4FA8-AB27-6566E5CD78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D678FE-3EC5-401B-A66C-B96A05E2FD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5EDEBA-58FB-4524-8B58-A78EDC334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AC5CA-CC2D-4C3F-ADBF-E13FDCBD0301}" type="datetimeFigureOut">
              <a:rPr lang="en-NG" smtClean="0"/>
              <a:t>12/05/2023</a:t>
            </a:fld>
            <a:endParaRPr lang="en-N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47EAFC-B941-47CF-A463-C9F2DA7D5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E860CB-B4B8-4061-9334-F3616A603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1AF72-2B8E-4A7E-9F54-7F8392A68F87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220740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FE602-6CBE-49E2-A30B-5EA822BCD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4C3A2E-933F-4F28-AAED-3D3B6DD3B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AC5CA-CC2D-4C3F-ADBF-E13FDCBD0301}" type="datetimeFigureOut">
              <a:rPr lang="en-NG" smtClean="0"/>
              <a:t>12/05/2023</a:t>
            </a:fld>
            <a:endParaRPr lang="en-N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64B107-2FEE-4160-B334-6FAE10A1D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39B2F4-C946-4DFD-BCC6-0358548D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1AF72-2B8E-4A7E-9F54-7F8392A68F87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125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5AD6D3-F324-4D60-9C04-648A02442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AC5CA-CC2D-4C3F-ADBF-E13FDCBD0301}" type="datetimeFigureOut">
              <a:rPr lang="en-NG" smtClean="0"/>
              <a:t>12/05/2023</a:t>
            </a:fld>
            <a:endParaRPr lang="en-N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F822BB-2254-4B61-8C5E-88A4999F4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FA44B-555B-4362-8646-0C86453EE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1AF72-2B8E-4A7E-9F54-7F8392A68F87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599068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6B1F3-55C2-4F93-ACCA-ADE97B623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C8D2E-815F-4D43-9FDD-E454DAA60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43B3B2-58F6-47CD-9BA0-97093AD6F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FA303E-AE86-4F4F-922F-B72DD2724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AC5CA-CC2D-4C3F-ADBF-E13FDCBD0301}" type="datetimeFigureOut">
              <a:rPr lang="en-NG" smtClean="0"/>
              <a:t>12/05/2023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50E0A-A837-4B29-90FE-946472548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D9F216-3484-4770-A0AD-F51A4A719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1AF72-2B8E-4A7E-9F54-7F8392A68F87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989124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71115-8785-4216-BEED-3FB3654EF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CA5C8C-84D9-48D1-BF22-A09C863B1C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E5A3-B647-4F29-AFBC-2955871437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8364B5-6BD5-453A-BEB3-3A3C9AD51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AC5CA-CC2D-4C3F-ADBF-E13FDCBD0301}" type="datetimeFigureOut">
              <a:rPr lang="en-NG" smtClean="0"/>
              <a:t>12/05/2023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263D6-89A4-4435-9CB6-2CF270F87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705256-9F35-4262-96DA-DF1ECA5DA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1AF72-2B8E-4A7E-9F54-7F8392A68F87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939133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43E010-3E5B-46A5-9652-E55112CA9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8163E1-7184-42B0-A716-17368083D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7E209-5295-42E5-BE79-57EF1BBD5E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AC5CA-CC2D-4C3F-ADBF-E13FDCBD0301}" type="datetimeFigureOut">
              <a:rPr lang="en-NG" smtClean="0"/>
              <a:t>12/05/2023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AFC88-F0AD-410F-8957-796F4EB978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D907A-7760-434F-8AE5-583736872E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1AF72-2B8E-4A7E-9F54-7F8392A68F87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941333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6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2.PN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12" Type="http://schemas.microsoft.com/office/2007/relationships/hdphoto" Target="../media/hdphoto1.wdp"/><Relationship Id="rId2" Type="http://schemas.openxmlformats.org/officeDocument/2006/relationships/image" Target="../media/image22.jpeg"/><Relationship Id="rId16" Type="http://schemas.openxmlformats.org/officeDocument/2006/relationships/image" Target="../media/image3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11" Type="http://schemas.openxmlformats.org/officeDocument/2006/relationships/image" Target="../media/image31.png"/><Relationship Id="rId5" Type="http://schemas.openxmlformats.org/officeDocument/2006/relationships/image" Target="../media/image25.jpeg"/><Relationship Id="rId15" Type="http://schemas.openxmlformats.org/officeDocument/2006/relationships/image" Target="../media/image33.jpg"/><Relationship Id="rId10" Type="http://schemas.openxmlformats.org/officeDocument/2006/relationships/image" Target="../media/image30.jpeg"/><Relationship Id="rId4" Type="http://schemas.openxmlformats.org/officeDocument/2006/relationships/image" Target="../media/image24.jpeg"/><Relationship Id="rId9" Type="http://schemas.openxmlformats.org/officeDocument/2006/relationships/image" Target="../media/image29.jpeg"/><Relationship Id="rId14" Type="http://schemas.openxmlformats.org/officeDocument/2006/relationships/image" Target="../media/image32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13" Type="http://schemas.openxmlformats.org/officeDocument/2006/relationships/image" Target="../media/image45.jpg"/><Relationship Id="rId3" Type="http://schemas.openxmlformats.org/officeDocument/2006/relationships/image" Target="../media/image35.jpg"/><Relationship Id="rId7" Type="http://schemas.openxmlformats.org/officeDocument/2006/relationships/image" Target="../media/image39.jpeg"/><Relationship Id="rId12" Type="http://schemas.openxmlformats.org/officeDocument/2006/relationships/image" Target="../media/image4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g"/><Relationship Id="rId11" Type="http://schemas.openxmlformats.org/officeDocument/2006/relationships/image" Target="../media/image43.jpg"/><Relationship Id="rId5" Type="http://schemas.openxmlformats.org/officeDocument/2006/relationships/image" Target="../media/image37.jpg"/><Relationship Id="rId10" Type="http://schemas.openxmlformats.org/officeDocument/2006/relationships/image" Target="../media/image42.jpg"/><Relationship Id="rId4" Type="http://schemas.openxmlformats.org/officeDocument/2006/relationships/image" Target="../media/image36.jpg"/><Relationship Id="rId9" Type="http://schemas.openxmlformats.org/officeDocument/2006/relationships/image" Target="../media/image41.jpg"/><Relationship Id="rId14" Type="http://schemas.openxmlformats.org/officeDocument/2006/relationships/image" Target="../media/image4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43BCBD-7FDA-4176-AD8C-CDAF14E14458}"/>
              </a:ext>
            </a:extLst>
          </p:cNvPr>
          <p:cNvSpPr/>
          <p:nvPr/>
        </p:nvSpPr>
        <p:spPr>
          <a:xfrm>
            <a:off x="1066799" y="1186748"/>
            <a:ext cx="9823061" cy="45573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4E3446-7F2A-4696-952A-AC838DE2A6EF}"/>
              </a:ext>
            </a:extLst>
          </p:cNvPr>
          <p:cNvSpPr txBox="1"/>
          <p:nvPr/>
        </p:nvSpPr>
        <p:spPr>
          <a:xfrm>
            <a:off x="3164840" y="3980801"/>
            <a:ext cx="58623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DRESS CODE</a:t>
            </a:r>
            <a:endParaRPr lang="en-NG" sz="1100" b="1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DAAF55-61F1-4173-B608-661F1068F7DE}"/>
              </a:ext>
            </a:extLst>
          </p:cNvPr>
          <p:cNvSpPr txBox="1"/>
          <p:nvPr/>
        </p:nvSpPr>
        <p:spPr>
          <a:xfrm>
            <a:off x="3577282" y="2277034"/>
            <a:ext cx="50374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rial Nova" panose="020B0504020202020204" pitchFamily="34" charset="0"/>
              </a:rPr>
              <a:t>Premium Knowledge Exchange </a:t>
            </a:r>
            <a:endParaRPr lang="en-NG" sz="36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E76382D-D4FB-4314-B74D-0D52ADB91BBF}"/>
              </a:ext>
            </a:extLst>
          </p:cNvPr>
          <p:cNvCxnSpPr>
            <a:cxnSpLocks/>
          </p:cNvCxnSpPr>
          <p:nvPr/>
        </p:nvCxnSpPr>
        <p:spPr>
          <a:xfrm>
            <a:off x="4790214" y="3720492"/>
            <a:ext cx="2841674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948DC7F-8909-4137-96F7-57BF7F042A0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861" y="91600"/>
            <a:ext cx="1114483" cy="102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348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A37486D-3B37-4431-8A08-9309F9A61F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2705" y="636933"/>
            <a:ext cx="737147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NG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en-US" sz="2400" dirty="0">
                <a:latin typeface="Arial Nova Light" panose="020B0304020202020204" pitchFamily="34" charset="0"/>
              </a:rPr>
              <a:t>MONDAYS </a:t>
            </a:r>
            <a:r>
              <a:rPr lang="en-US" altLang="en-US" sz="2400" i="1" dirty="0">
                <a:latin typeface="Arial Nova Light" panose="020B0304020202020204" pitchFamily="34" charset="0"/>
              </a:rPr>
              <a:t>to</a:t>
            </a:r>
            <a:r>
              <a:rPr lang="en-US" altLang="en-US" sz="2400" dirty="0">
                <a:latin typeface="Arial Nova Light" panose="020B0304020202020204" pitchFamily="34" charset="0"/>
              </a:rPr>
              <a:t> THURSDAYS </a:t>
            </a:r>
            <a:r>
              <a:rPr lang="en-US" altLang="en-US" sz="2400" i="1" dirty="0">
                <a:solidFill>
                  <a:srgbClr val="C00000"/>
                </a:solidFill>
                <a:latin typeface="Arial Nova Light" panose="020B0304020202020204" pitchFamily="34" charset="0"/>
              </a:rPr>
              <a:t>(Corporate Wears only)</a:t>
            </a:r>
          </a:p>
          <a:p>
            <a:endParaRPr lang="en-US" altLang="en-US" sz="2400" dirty="0">
              <a:latin typeface="Arial Nova Light" panose="020B03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A5C7BE-FBB2-4EC1-BA65-C4443DFE3F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127" y="1866884"/>
            <a:ext cx="3145418" cy="413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NG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sz="2000" dirty="0"/>
              <a:t>Suits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EC1770-FACE-46E3-8912-C95F39DB06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240" y="1554480"/>
            <a:ext cx="687988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NG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Arial Nova Cond" panose="020B0506020202020204" pitchFamily="34" charset="0"/>
              </a:rPr>
              <a:t>Dark </a:t>
            </a:r>
            <a:r>
              <a:rPr lang="en-US" altLang="en-US" sz="1800" dirty="0" err="1">
                <a:latin typeface="Arial Nova Cond" panose="020B0506020202020204" pitchFamily="34" charset="0"/>
              </a:rPr>
              <a:t>colours</a:t>
            </a:r>
            <a:r>
              <a:rPr lang="en-US" altLang="en-US" sz="1800" dirty="0">
                <a:latin typeface="Arial Nova Cond" panose="020B0506020202020204" pitchFamily="34" charset="0"/>
              </a:rPr>
              <a:t> – Black, Brown, Burgundy, Royal blue, Navy blue, </a:t>
            </a:r>
            <a:r>
              <a:rPr lang="en-US" altLang="en-US" sz="1800" i="1" dirty="0">
                <a:latin typeface="Arial Nova Cond" panose="020B0506020202020204" pitchFamily="34" charset="0"/>
              </a:rPr>
              <a:t>light</a:t>
            </a:r>
            <a:r>
              <a:rPr lang="en-US" altLang="en-US" sz="1800" dirty="0">
                <a:latin typeface="Arial Nova Cond" panose="020B0506020202020204" pitchFamily="34" charset="0"/>
              </a:rPr>
              <a:t> and </a:t>
            </a:r>
            <a:r>
              <a:rPr lang="en-US" altLang="en-US" sz="1800" i="1" dirty="0">
                <a:latin typeface="Arial Nova Cond" panose="020B0506020202020204" pitchFamily="34" charset="0"/>
              </a:rPr>
              <a:t>dark</a:t>
            </a:r>
            <a:r>
              <a:rPr lang="en-US" altLang="en-US" sz="1800" dirty="0">
                <a:latin typeface="Arial Nova Cond" panose="020B0506020202020204" pitchFamily="34" charset="0"/>
              </a:rPr>
              <a:t> Grey (or any dark </a:t>
            </a:r>
            <a:r>
              <a:rPr lang="en-US" altLang="en-US" sz="1800" dirty="0" err="1">
                <a:latin typeface="Arial Nova Cond" panose="020B0506020202020204" pitchFamily="34" charset="0"/>
              </a:rPr>
              <a:t>colours</a:t>
            </a:r>
            <a:r>
              <a:rPr lang="en-US" altLang="en-US" sz="1800" dirty="0">
                <a:latin typeface="Arial Nova Cond" panose="020B0506020202020204" pitchFamily="34" charset="0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Arial Nova Cond" panose="020B0506020202020204" pitchFamily="34" charset="0"/>
              </a:rPr>
              <a:t>Suit jackets can be long sleeves or short sleeves.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Arial Nova Cond" panose="020B0506020202020204" pitchFamily="34" charset="0"/>
              </a:rPr>
              <a:t>Suits can be worn with skirts, trousers or a dress.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E13873D1-0EB9-4D81-A777-92365F8B24ED}"/>
              </a:ext>
            </a:extLst>
          </p:cNvPr>
          <p:cNvSpPr/>
          <p:nvPr/>
        </p:nvSpPr>
        <p:spPr>
          <a:xfrm rot="5400000">
            <a:off x="3540564" y="1986126"/>
            <a:ext cx="211015" cy="18190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6F9B75-91FC-4BC4-8AD4-06BE96EE46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809" y="4250149"/>
            <a:ext cx="269887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NG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sz="2000" dirty="0"/>
              <a:t>Shirts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B4067B-2A8B-4C8F-B370-7C91B8204A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240" y="4365028"/>
            <a:ext cx="687988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NG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Arial Nova Cond" panose="020B0506020202020204" pitchFamily="34" charset="0"/>
              </a:rPr>
              <a:t>Acceptable colors are light green, lilac, red, grey, baby pink, sky blue,  white, black, wine, orange, peach, purple.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Arial Nova Cond" panose="020B0506020202020204" pitchFamily="34" charset="0"/>
              </a:rPr>
              <a:t>Camisoles should always be worn with a jacket.</a:t>
            </a:r>
            <a:endParaRPr lang="en-US" altLang="en-US" sz="1800" i="1" dirty="0">
              <a:latin typeface="Arial Nova Cond" panose="020B0506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7E971E-53B9-4D55-82FB-A866CC659B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807" y="5506155"/>
            <a:ext cx="269887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NG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sz="2000" dirty="0"/>
              <a:t>Shoes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41E908-5065-4ECE-B024-CAED06C502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935" y="5360641"/>
            <a:ext cx="662597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NG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Arial Nova Cond" panose="020B0506020202020204" pitchFamily="34" charset="0"/>
              </a:rPr>
              <a:t>Acceptable </a:t>
            </a:r>
            <a:r>
              <a:rPr lang="en-US" altLang="en-US" sz="1800" dirty="0" err="1">
                <a:latin typeface="Arial Nova Cond" panose="020B0506020202020204" pitchFamily="34" charset="0"/>
              </a:rPr>
              <a:t>colours</a:t>
            </a:r>
            <a:r>
              <a:rPr lang="en-US" altLang="en-US" sz="1800" dirty="0">
                <a:latin typeface="Arial Nova Cond" panose="020B0506020202020204" pitchFamily="34" charset="0"/>
              </a:rPr>
              <a:t> are Black, Navy Blue, Grey, Brown, Green, Nude, Burgundy, Purple (cool). Bright colored shoes are prohibited.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Arial Nova Cond" panose="020B0506020202020204" pitchFamily="34" charset="0"/>
              </a:rPr>
              <a:t>Leather, patent and suede shoes are acceptable. Slingbacks and peep toes are also acceptable.</a:t>
            </a:r>
            <a:endParaRPr lang="en-US" altLang="en-US" sz="1800" i="1" dirty="0">
              <a:latin typeface="Arial Nova Cond" panose="020B0506020202020204" pitchFamily="34" charset="0"/>
            </a:endParaRPr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3AD63EB9-2557-48B6-A1D7-B0E2B1DDB833}"/>
              </a:ext>
            </a:extLst>
          </p:cNvPr>
          <p:cNvSpPr/>
          <p:nvPr/>
        </p:nvSpPr>
        <p:spPr>
          <a:xfrm rot="5400000">
            <a:off x="3530404" y="5648771"/>
            <a:ext cx="211015" cy="18190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98BD5076-284A-4278-AD88-0807BF4D2C72}"/>
              </a:ext>
            </a:extLst>
          </p:cNvPr>
          <p:cNvSpPr/>
          <p:nvPr/>
        </p:nvSpPr>
        <p:spPr>
          <a:xfrm rot="5400000">
            <a:off x="3542519" y="4410049"/>
            <a:ext cx="211015" cy="18190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FD2CA2-D8E9-4B2A-A1D5-B01D440F2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09" y="212045"/>
            <a:ext cx="1414395" cy="12558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D9C239-F22E-4DBD-A46D-47EB9791FE9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861" y="91600"/>
            <a:ext cx="1114483" cy="10287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34EA95-9386-B45F-F85A-1FB574BEAE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808" y="3080266"/>
            <a:ext cx="269887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NG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sz="2000" dirty="0"/>
              <a:t>Dresses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1415028-D76F-BE84-21DF-88627BCF6A86}"/>
              </a:ext>
            </a:extLst>
          </p:cNvPr>
          <p:cNvSpPr/>
          <p:nvPr/>
        </p:nvSpPr>
        <p:spPr>
          <a:xfrm rot="5400000">
            <a:off x="3527763" y="3204731"/>
            <a:ext cx="211015" cy="18190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8F44D-28B5-7980-4881-40F6AD0F9F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240" y="2814320"/>
            <a:ext cx="764032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NG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Arial Nova Cond" panose="020B0506020202020204" pitchFamily="34" charset="0"/>
              </a:rPr>
              <a:t>Dark </a:t>
            </a:r>
            <a:r>
              <a:rPr lang="en-US" altLang="en-US" sz="1800" dirty="0" err="1">
                <a:latin typeface="Arial Nova Cond" panose="020B0506020202020204" pitchFamily="34" charset="0"/>
              </a:rPr>
              <a:t>colours</a:t>
            </a:r>
            <a:r>
              <a:rPr lang="en-US" altLang="en-US" sz="1800" dirty="0">
                <a:latin typeface="Arial Nova Cond" panose="020B0506020202020204" pitchFamily="34" charset="0"/>
              </a:rPr>
              <a:t> – Black, Brown, Burgundy, Royal blue, Navy blue,</a:t>
            </a:r>
            <a:r>
              <a:rPr lang="en-US" altLang="en-US" sz="1800" i="1" dirty="0">
                <a:latin typeface="Arial Nova Cond" panose="020B0506020202020204" pitchFamily="34" charset="0"/>
              </a:rPr>
              <a:t> light </a:t>
            </a:r>
            <a:r>
              <a:rPr lang="en-US" altLang="en-US" sz="1800" dirty="0">
                <a:latin typeface="Arial Nova Cond" panose="020B0506020202020204" pitchFamily="34" charset="0"/>
              </a:rPr>
              <a:t>and </a:t>
            </a:r>
            <a:r>
              <a:rPr lang="en-US" altLang="en-US" sz="1800" i="1" dirty="0">
                <a:latin typeface="Arial Nova Cond" panose="020B0506020202020204" pitchFamily="34" charset="0"/>
              </a:rPr>
              <a:t>dark</a:t>
            </a:r>
            <a:r>
              <a:rPr lang="en-US" altLang="en-US" sz="1800" dirty="0">
                <a:latin typeface="Arial Nova Cond" panose="020B0506020202020204" pitchFamily="34" charset="0"/>
              </a:rPr>
              <a:t> Grey (or any dark </a:t>
            </a:r>
            <a:r>
              <a:rPr lang="en-US" altLang="en-US" sz="1800" dirty="0" err="1">
                <a:latin typeface="Arial Nova Cond" panose="020B0506020202020204" pitchFamily="34" charset="0"/>
              </a:rPr>
              <a:t>colours</a:t>
            </a:r>
            <a:r>
              <a:rPr lang="en-US" altLang="en-US" sz="1800" dirty="0">
                <a:latin typeface="Arial Nova Cond" panose="020B0506020202020204" pitchFamily="34" charset="0"/>
              </a:rPr>
              <a:t>). If bright </a:t>
            </a:r>
            <a:r>
              <a:rPr lang="en-US" altLang="en-US" sz="1800" dirty="0" err="1">
                <a:latin typeface="Arial Nova Cond" panose="020B0506020202020204" pitchFamily="34" charset="0"/>
              </a:rPr>
              <a:t>colours</a:t>
            </a:r>
            <a:r>
              <a:rPr lang="en-US" altLang="en-US" sz="1800" dirty="0">
                <a:latin typeface="Arial Nova Cond" panose="020B0506020202020204" pitchFamily="34" charset="0"/>
              </a:rPr>
              <a:t>, a dark-</a:t>
            </a:r>
            <a:r>
              <a:rPr lang="en-US" altLang="en-US" sz="1800" dirty="0" err="1">
                <a:latin typeface="Arial Nova Cond" panose="020B0506020202020204" pitchFamily="34" charset="0"/>
              </a:rPr>
              <a:t>coloured</a:t>
            </a:r>
            <a:r>
              <a:rPr lang="en-US" altLang="en-US" sz="1800" dirty="0">
                <a:latin typeface="Arial Nova Cond" panose="020B0506020202020204" pitchFamily="34" charset="0"/>
              </a:rPr>
              <a:t> jacket MUST be worn on it.</a:t>
            </a:r>
            <a:endParaRPr lang="en-US" altLang="en-US" sz="1800" i="1" dirty="0">
              <a:latin typeface="Arial Nova Cond" panose="020B0506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Arial Nova Cond" panose="020B0506020202020204" pitchFamily="34" charset="0"/>
              </a:rPr>
              <a:t>Dresses worn without jackets MUST be short, elbow length or long sleeves.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Arial Nova Cond" panose="020B0506020202020204" pitchFamily="34" charset="0"/>
              </a:rPr>
              <a:t>Sleeveless dresses are NOT allowed.</a:t>
            </a:r>
          </a:p>
        </p:txBody>
      </p:sp>
    </p:spTree>
    <p:extLst>
      <p:ext uri="{BB962C8B-B14F-4D97-AF65-F5344CB8AC3E}">
        <p14:creationId xmlns:p14="http://schemas.microsoft.com/office/powerpoint/2010/main" val="3579016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A37486D-3B37-4431-8A08-9309F9A61F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2705" y="636933"/>
            <a:ext cx="73714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NG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en-US" sz="2400" dirty="0">
                <a:latin typeface="Arial Nova Light" panose="020B0304020202020204" pitchFamily="34" charset="0"/>
              </a:rPr>
              <a:t>FRIDAYS </a:t>
            </a:r>
            <a:r>
              <a:rPr lang="en-US" altLang="en-US" sz="2400" i="1" dirty="0">
                <a:solidFill>
                  <a:srgbClr val="C00000"/>
                </a:solidFill>
                <a:latin typeface="Arial Nova Light" panose="020B0304020202020204" pitchFamily="34" charset="0"/>
              </a:rPr>
              <a:t>(Business Casual – Branded shirt on jeans)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A5C7BE-FBB2-4EC1-BA65-C4443DFE3F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606" y="1828719"/>
            <a:ext cx="31454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NG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sz="2000" dirty="0"/>
              <a:t>Shirts / Jackets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EC1770-FACE-46E3-8912-C95F39DB06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0732" y="1871593"/>
            <a:ext cx="73714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NG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Arial Nova Cond" panose="020B0506020202020204" pitchFamily="34" charset="0"/>
              </a:rPr>
              <a:t>Shirts and jackets can be worn in any </a:t>
            </a:r>
            <a:r>
              <a:rPr lang="en-US" altLang="en-US" sz="1800" dirty="0" err="1">
                <a:latin typeface="Arial Nova Cond" panose="020B0506020202020204" pitchFamily="34" charset="0"/>
              </a:rPr>
              <a:t>colours</a:t>
            </a:r>
            <a:r>
              <a:rPr lang="en-US" altLang="en-US" sz="1800" dirty="0">
                <a:latin typeface="Arial Nova Cond" panose="020B0506020202020204" pitchFamily="34" charset="0"/>
              </a:rPr>
              <a:t>.</a:t>
            </a:r>
            <a:endParaRPr lang="en-US" altLang="en-US" sz="1800" i="1" dirty="0">
              <a:latin typeface="Arial Nova Cond" panose="020B0506020202020204" pitchFamily="34" charset="0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E13873D1-0EB9-4D81-A777-92365F8B24ED}"/>
              </a:ext>
            </a:extLst>
          </p:cNvPr>
          <p:cNvSpPr/>
          <p:nvPr/>
        </p:nvSpPr>
        <p:spPr>
          <a:xfrm rot="5400000">
            <a:off x="3569480" y="1947841"/>
            <a:ext cx="211015" cy="18190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6F9B75-91FC-4BC4-8AD4-06BE96EE46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606" y="2667804"/>
            <a:ext cx="269887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NG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sz="2000" dirty="0"/>
              <a:t>Trousers / Skirts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B4067B-2A8B-4C8F-B370-7C91B8204A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0732" y="2517840"/>
            <a:ext cx="694952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NG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Arial Nova Cond" panose="020B0506020202020204" pitchFamily="34" charset="0"/>
              </a:rPr>
              <a:t>Trousers and skirts in any </a:t>
            </a:r>
            <a:r>
              <a:rPr lang="en-US" altLang="en-US" sz="1800" dirty="0" err="1">
                <a:latin typeface="Arial Nova Cond" panose="020B0506020202020204" pitchFamily="34" charset="0"/>
              </a:rPr>
              <a:t>colours</a:t>
            </a:r>
            <a:r>
              <a:rPr lang="en-US" altLang="en-US" sz="1800" dirty="0">
                <a:latin typeface="Arial Nova Cond" panose="020B0506020202020204" pitchFamily="34" charset="0"/>
              </a:rPr>
              <a:t> are allowed.</a:t>
            </a:r>
            <a:endParaRPr lang="en-US" altLang="en-US" sz="1800" i="1" dirty="0">
              <a:latin typeface="Arial Nova Cond" panose="020B0506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Arial Nova Cond" panose="020B0506020202020204" pitchFamily="34" charset="0"/>
              </a:rPr>
              <a:t>Jeans can be worn in two </a:t>
            </a:r>
            <a:r>
              <a:rPr lang="en-US" altLang="en-US" sz="1800" dirty="0" err="1">
                <a:latin typeface="Arial Nova Cond" panose="020B0506020202020204" pitchFamily="34" charset="0"/>
              </a:rPr>
              <a:t>colours</a:t>
            </a:r>
            <a:r>
              <a:rPr lang="en-US" altLang="en-US" sz="1800" dirty="0">
                <a:latin typeface="Arial Nova Cond" panose="020B0506020202020204" pitchFamily="34" charset="0"/>
              </a:rPr>
              <a:t> only - Blue or Black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Arial Nova Cond" panose="020B0506020202020204" pitchFamily="34" charset="0"/>
              </a:rPr>
              <a:t>Torn jeans, bleached jeans and frays are not allowed.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7E971E-53B9-4D55-82FB-A866CC659B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606" y="3861207"/>
            <a:ext cx="269887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NG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sz="2000" dirty="0"/>
              <a:t>Dresses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41E908-5065-4ECE-B024-CAED06C502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800" y="3789680"/>
            <a:ext cx="766064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NG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Arial Nova Cond" panose="020B0506020202020204" pitchFamily="34" charset="0"/>
              </a:rPr>
              <a:t>Dresses can be worn in any </a:t>
            </a:r>
            <a:r>
              <a:rPr lang="en-US" altLang="en-US" sz="1800" dirty="0" err="1">
                <a:latin typeface="Arial Nova Cond" panose="020B0506020202020204" pitchFamily="34" charset="0"/>
              </a:rPr>
              <a:t>colours</a:t>
            </a:r>
            <a:r>
              <a:rPr lang="en-US" altLang="en-US" sz="1800" dirty="0">
                <a:latin typeface="Arial Nova Cond" panose="020B0506020202020204" pitchFamily="34" charset="0"/>
              </a:rPr>
              <a:t>.</a:t>
            </a:r>
            <a:endParaRPr lang="en-US" altLang="en-US" sz="1800" i="1" dirty="0">
              <a:latin typeface="Arial Nova Cond" panose="020B0506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Arial Nova Cond" panose="020B0506020202020204" pitchFamily="34" charset="0"/>
              </a:rPr>
              <a:t>Dresses worn without jackets MUST be short, elbow length or long sleeves.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Arial Nova Cond" panose="020B0506020202020204" pitchFamily="34" charset="0"/>
              </a:rPr>
              <a:t>Sleeveless dresses are NOT allowed.</a:t>
            </a:r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3AD63EB9-2557-48B6-A1D7-B0E2B1DDB833}"/>
              </a:ext>
            </a:extLst>
          </p:cNvPr>
          <p:cNvSpPr/>
          <p:nvPr/>
        </p:nvSpPr>
        <p:spPr>
          <a:xfrm rot="5400000">
            <a:off x="3569481" y="4031287"/>
            <a:ext cx="211015" cy="18190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98BD5076-284A-4278-AD88-0807BF4D2C72}"/>
              </a:ext>
            </a:extLst>
          </p:cNvPr>
          <p:cNvSpPr/>
          <p:nvPr/>
        </p:nvSpPr>
        <p:spPr>
          <a:xfrm rot="5400000">
            <a:off x="3569480" y="2778003"/>
            <a:ext cx="211015" cy="18190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2AB340-9A87-4F22-91D2-64491B5159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606" y="6040476"/>
            <a:ext cx="269887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NG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sz="2000" dirty="0"/>
              <a:t>Shoes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BDF564-9316-48D8-B6F2-74043A87B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0732" y="6043753"/>
            <a:ext cx="73714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NG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Arial Nova Cond" panose="020B0506020202020204" pitchFamily="34" charset="0"/>
              </a:rPr>
              <a:t>Normal corporate shoes or any type of shoes can be worn.</a:t>
            </a:r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82EF73FF-613E-47EA-A2BE-FBBDEB4B8836}"/>
              </a:ext>
            </a:extLst>
          </p:cNvPr>
          <p:cNvSpPr/>
          <p:nvPr/>
        </p:nvSpPr>
        <p:spPr>
          <a:xfrm rot="5400000">
            <a:off x="3569480" y="6149576"/>
            <a:ext cx="211015" cy="18190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8CC7155-8B36-4872-BEAC-9F6FAFC2D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09" y="161245"/>
            <a:ext cx="1414395" cy="125588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C9E9E03-C47D-43CC-98DB-3357B97BCC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606" y="5130694"/>
            <a:ext cx="269887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NG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sz="2000" dirty="0"/>
              <a:t>Native Wears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B7499B-FFFD-4139-B900-68E6DA332A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0732" y="5049563"/>
            <a:ext cx="761070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NG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Arial Nova Cond" panose="020B0506020202020204" pitchFamily="34" charset="0"/>
              </a:rPr>
              <a:t>Plain </a:t>
            </a:r>
            <a:r>
              <a:rPr lang="en-US" altLang="en-US" sz="1800" dirty="0" err="1">
                <a:latin typeface="Arial Nova Cond" panose="020B0506020202020204" pitchFamily="34" charset="0"/>
              </a:rPr>
              <a:t>coloured</a:t>
            </a:r>
            <a:r>
              <a:rPr lang="en-US" altLang="en-US" sz="1800" dirty="0">
                <a:latin typeface="Arial Nova Cond" panose="020B0506020202020204" pitchFamily="34" charset="0"/>
              </a:rPr>
              <a:t> and smart native wears can be worn on Fridays.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Arial Nova Cond" panose="020B0506020202020204" pitchFamily="34" charset="0"/>
              </a:rPr>
              <a:t>Ankara wears are also allowed</a:t>
            </a:r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FEEF0B69-D18E-4887-93D0-473D2EF817F9}"/>
              </a:ext>
            </a:extLst>
          </p:cNvPr>
          <p:cNvSpPr/>
          <p:nvPr/>
        </p:nvSpPr>
        <p:spPr>
          <a:xfrm rot="5400000">
            <a:off x="3569480" y="5145247"/>
            <a:ext cx="211015" cy="18190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20BDF1A-C524-4937-B834-104DB26699F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861" y="105668"/>
            <a:ext cx="1114483" cy="102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48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A37486D-3B37-4431-8A08-9309F9A61F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2705" y="636933"/>
            <a:ext cx="73714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NG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en-US" sz="2400" dirty="0">
                <a:latin typeface="Arial Nova Light" panose="020B0304020202020204" pitchFamily="34" charset="0"/>
              </a:rPr>
              <a:t>PERSONAL GROOMING</a:t>
            </a:r>
            <a:endParaRPr lang="en-US" altLang="en-US" sz="2400" i="1" dirty="0">
              <a:solidFill>
                <a:srgbClr val="C00000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8CC7155-8B36-4872-BEAC-9F6FAFC2D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09" y="110445"/>
            <a:ext cx="1414395" cy="12558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0BDF1A-C524-4937-B834-104DB26699F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861" y="105668"/>
            <a:ext cx="1114483" cy="102875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CEFA50D-30CA-414E-9B72-D4AD7610E0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7449" y="1577458"/>
            <a:ext cx="9726218" cy="3883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NG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9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Arial Nova Cond" panose="020B0506020202020204" pitchFamily="34" charset="0"/>
              </a:rPr>
              <a:t>Ensure to wear clothes that fit your size perfectly.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Arial Nova Cond" panose="020B0506020202020204" pitchFamily="34" charset="0"/>
              </a:rPr>
              <a:t>Avoid wearing strong perfume / scents.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Arial Nova Cond" panose="020B0506020202020204" pitchFamily="34" charset="0"/>
              </a:rPr>
              <a:t>Always ensure that shoes are clean and well polished.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Arial Nova Cond" panose="020B0506020202020204" pitchFamily="34" charset="0"/>
              </a:rPr>
              <a:t>Ensure hair is properly styled or packed. Weaves, Braids or Tints should be close to natural shades and subtle. Drawings on hair are NOT allowed.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Arial Nova Cond" panose="020B0506020202020204" pitchFamily="34" charset="0"/>
              </a:rPr>
              <a:t>Make up and other accessories should be minimal.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Arial Nova Cond" panose="020B0506020202020204" pitchFamily="34" charset="0"/>
              </a:rPr>
              <a:t>Avoid wearing neon or flashy colored attires.</a:t>
            </a:r>
            <a:endParaRPr lang="en-US" altLang="en-US" sz="1800" i="1" dirty="0">
              <a:latin typeface="Arial Nova Cond" panose="020B0506020202020204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F55F126-A8C2-4E27-97EE-D9F264D111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07" t="1" r="24049" b="-3"/>
          <a:stretch/>
        </p:blipFill>
        <p:spPr>
          <a:xfrm>
            <a:off x="578809" y="1744393"/>
            <a:ext cx="1403896" cy="398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685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 Are Fashion Focus Bw - Home | Facebook">
            <a:extLst>
              <a:ext uri="{FF2B5EF4-FFF2-40B4-BE49-F238E27FC236}">
                <a16:creationId xmlns:a16="http://schemas.microsoft.com/office/drawing/2014/main" id="{1D409584-D1B0-7071-A882-3A6C1DF6A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82" y="1788960"/>
            <a:ext cx="1747888" cy="202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n by Terry Avery on Extreme High Heels | Pinterest | High heel ...">
            <a:extLst>
              <a:ext uri="{FF2B5EF4-FFF2-40B4-BE49-F238E27FC236}">
                <a16:creationId xmlns:a16="http://schemas.microsoft.com/office/drawing/2014/main" id="{43EE9FCE-EC96-5100-5153-669AAECBD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578" y="3949061"/>
            <a:ext cx="1954762" cy="195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#shortblondehair | Blonde hair black girls, Dark skin blonde hair ...">
            <a:extLst>
              <a:ext uri="{FF2B5EF4-FFF2-40B4-BE49-F238E27FC236}">
                <a16:creationId xmlns:a16="http://schemas.microsoft.com/office/drawing/2014/main" id="{C83B5711-E967-03A8-6E2F-E505D06DF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11" y="3975877"/>
            <a:ext cx="1788060" cy="193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in on 2017">
            <a:extLst>
              <a:ext uri="{FF2B5EF4-FFF2-40B4-BE49-F238E27FC236}">
                <a16:creationId xmlns:a16="http://schemas.microsoft.com/office/drawing/2014/main" id="{1DDB75FD-2025-438E-913B-EB9F30C0D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723" y="1799046"/>
            <a:ext cx="1893452" cy="201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in by Genta ♡ on Fashion | Shirt outfit women, Polo outfits for women ...">
            <a:extLst>
              <a:ext uri="{FF2B5EF4-FFF2-40B4-BE49-F238E27FC236}">
                <a16:creationId xmlns:a16="http://schemas.microsoft.com/office/drawing/2014/main" id="{4A323433-7B78-48E7-5BD4-6937DC8FA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444" y="1748163"/>
            <a:ext cx="1694134" cy="213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UTHENTIC Designers Belt At Very Affordable Prices - Fashion - Nigeria">
            <a:extLst>
              <a:ext uri="{FF2B5EF4-FFF2-40B4-BE49-F238E27FC236}">
                <a16:creationId xmlns:a16="http://schemas.microsoft.com/office/drawing/2014/main" id="{1C2C4553-62CE-802D-AD3D-48DDB94AD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005" y="3965268"/>
            <a:ext cx="1611710" cy="188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Archive: Quality Anax Half Shoe For Men in Lagos Island (Eko) - Shoes ...">
            <a:extLst>
              <a:ext uri="{FF2B5EF4-FFF2-40B4-BE49-F238E27FC236}">
                <a16:creationId xmlns:a16="http://schemas.microsoft.com/office/drawing/2014/main" id="{6B98F0E4-626A-4E61-D06C-2D66B2F1A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853" y="1847311"/>
            <a:ext cx="1244980" cy="184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free shipping 2017summer mens sandals slippers genuine leather sandals ...">
            <a:extLst>
              <a:ext uri="{FF2B5EF4-FFF2-40B4-BE49-F238E27FC236}">
                <a16:creationId xmlns:a16="http://schemas.microsoft.com/office/drawing/2014/main" id="{42412558-CEC6-779B-8873-8F5953EFA2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4"/>
          <a:stretch/>
        </p:blipFill>
        <p:spPr bwMode="auto">
          <a:xfrm>
            <a:off x="6535544" y="1816330"/>
            <a:ext cx="1562242" cy="199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- marquesacami | Women's feet, Beautiful sandals, Beautiful feet">
            <a:extLst>
              <a:ext uri="{FF2B5EF4-FFF2-40B4-BE49-F238E27FC236}">
                <a16:creationId xmlns:a16="http://schemas.microsoft.com/office/drawing/2014/main" id="{67412B8A-DA59-C3D5-588B-AFF7C1A4D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515" y="3975051"/>
            <a:ext cx="1447546" cy="197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EB0FF4-6D9F-3DFF-6E1C-46DE76D24B0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56412" r="95157"/>
                    </a14:imgEffect>
                  </a14:imgLayer>
                </a14:imgProps>
              </a:ext>
            </a:extLst>
          </a:blip>
          <a:srcRect l="51569"/>
          <a:stretch/>
        </p:blipFill>
        <p:spPr>
          <a:xfrm>
            <a:off x="526527" y="1441443"/>
            <a:ext cx="1822756" cy="24116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C3B56B-842D-BDC7-2688-D96C22B5474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56412" r="95157"/>
                    </a14:imgEffect>
                  </a14:imgLayer>
                </a14:imgProps>
              </a:ext>
            </a:extLst>
          </a:blip>
          <a:srcRect l="51569"/>
          <a:stretch/>
        </p:blipFill>
        <p:spPr>
          <a:xfrm>
            <a:off x="2606672" y="1889977"/>
            <a:ext cx="1677407" cy="1731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7AC2CE-1148-23BD-237D-383CCD85EDB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56412" r="95157"/>
                    </a14:imgEffect>
                  </a14:imgLayer>
                </a14:imgProps>
              </a:ext>
            </a:extLst>
          </a:blip>
          <a:srcRect l="51569"/>
          <a:stretch/>
        </p:blipFill>
        <p:spPr>
          <a:xfrm>
            <a:off x="4571005" y="1809241"/>
            <a:ext cx="1778545" cy="18361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D93F75-F0D6-DD87-3BF6-E474F031FBD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56412" r="95157"/>
                    </a14:imgEffect>
                  </a14:imgLayer>
                </a14:imgProps>
              </a:ext>
            </a:extLst>
          </a:blip>
          <a:srcRect l="51569"/>
          <a:stretch/>
        </p:blipFill>
        <p:spPr>
          <a:xfrm>
            <a:off x="184204" y="3756449"/>
            <a:ext cx="2177379" cy="2299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82CCB8-B4B5-58B7-8B56-B9CF69B6801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56412" r="95157"/>
                    </a14:imgEffect>
                  </a14:imgLayer>
                </a14:imgProps>
              </a:ext>
            </a:extLst>
          </a:blip>
          <a:srcRect l="51569"/>
          <a:stretch/>
        </p:blipFill>
        <p:spPr>
          <a:xfrm>
            <a:off x="7805929" y="1563249"/>
            <a:ext cx="2177379" cy="2247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367EE7-2DDB-FC50-56F7-D573F898827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56412" r="95157"/>
                    </a14:imgEffect>
                  </a14:imgLayer>
                </a14:imgProps>
              </a:ext>
            </a:extLst>
          </a:blip>
          <a:srcRect l="51569"/>
          <a:stretch/>
        </p:blipFill>
        <p:spPr>
          <a:xfrm>
            <a:off x="6456875" y="3864823"/>
            <a:ext cx="1851567" cy="22257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B3C9CF-B7A3-7A38-8D47-BEAC1069240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56412" r="95157"/>
                    </a14:imgEffect>
                  </a14:imgLayer>
                </a14:imgProps>
              </a:ext>
            </a:extLst>
          </a:blip>
          <a:srcRect l="51569"/>
          <a:stretch/>
        </p:blipFill>
        <p:spPr>
          <a:xfrm>
            <a:off x="6514268" y="1736654"/>
            <a:ext cx="1845211" cy="19049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1887F4-05F7-C010-5C98-BBF0273CCE9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56412" r="95157"/>
                    </a14:imgEffect>
                  </a14:imgLayer>
                </a14:imgProps>
              </a:ext>
            </a:extLst>
          </a:blip>
          <a:srcRect l="51569"/>
          <a:stretch/>
        </p:blipFill>
        <p:spPr>
          <a:xfrm>
            <a:off x="8131740" y="3889905"/>
            <a:ext cx="2069604" cy="21366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4E0DE5-3FE0-9A97-4441-0BED788B8D8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56412" r="95157"/>
                    </a14:imgEffect>
                  </a14:imgLayer>
                </a14:imgProps>
              </a:ext>
            </a:extLst>
          </a:blip>
          <a:srcRect l="51569"/>
          <a:stretch/>
        </p:blipFill>
        <p:spPr>
          <a:xfrm>
            <a:off x="4563973" y="3958991"/>
            <a:ext cx="2069604" cy="213663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2C6AA9E-1A90-41BD-ACBA-3D4F731CAA5B}"/>
              </a:ext>
            </a:extLst>
          </p:cNvPr>
          <p:cNvSpPr/>
          <p:nvPr/>
        </p:nvSpPr>
        <p:spPr>
          <a:xfrm>
            <a:off x="692556" y="246326"/>
            <a:ext cx="1652766" cy="11026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bg1"/>
              </a:solidFill>
              <a:latin typeface="Avenir Next LT Pro" panose="020B0504020202020204" pitchFamily="34" charset="0"/>
            </a:endParaRPr>
          </a:p>
          <a:p>
            <a:pPr algn="ctr"/>
            <a:endParaRPr lang="en-US" sz="1400" b="1" dirty="0">
              <a:solidFill>
                <a:schemeClr val="bg1"/>
              </a:solidFill>
              <a:latin typeface="Avenir Next LT Pro" panose="020B0504020202020204" pitchFamily="34" charset="0"/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venir Next LT Pro" panose="020B0504020202020204" pitchFamily="34" charset="0"/>
              </a:rPr>
              <a:t>UNACCEPTABLE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F5F0DB-6033-BB54-8B32-2AF3F0C6109C}"/>
              </a:ext>
            </a:extLst>
          </p:cNvPr>
          <p:cNvSpPr txBox="1"/>
          <p:nvPr/>
        </p:nvSpPr>
        <p:spPr>
          <a:xfrm>
            <a:off x="654545" y="385363"/>
            <a:ext cx="1690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 Nova" panose="020B0504020202020204" pitchFamily="34" charset="0"/>
              </a:rPr>
              <a:t>PremiumTrust </a:t>
            </a:r>
            <a:endParaRPr lang="en-NG" sz="1600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131C444-C042-845E-FA51-332150D8BB6D}"/>
              </a:ext>
            </a:extLst>
          </p:cNvPr>
          <p:cNvCxnSpPr>
            <a:cxnSpLocks/>
            <a:stCxn id="16" idx="1"/>
            <a:endCxn id="16" idx="3"/>
          </p:cNvCxnSpPr>
          <p:nvPr/>
        </p:nvCxnSpPr>
        <p:spPr>
          <a:xfrm>
            <a:off x="692556" y="797651"/>
            <a:ext cx="1652766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AB0A95B1-5208-6FEE-CB21-CFE005B8D874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110" y="0"/>
            <a:ext cx="1114483" cy="102875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D8C40DB-4BA5-5336-9304-360E64DE956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9864" y="1847311"/>
            <a:ext cx="1819398" cy="18193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1F3BCA-5219-857F-4CF9-657FE026605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56412" r="95157"/>
                    </a14:imgEffect>
                  </a14:imgLayer>
                </a14:imgProps>
              </a:ext>
            </a:extLst>
          </a:blip>
          <a:srcRect l="51569"/>
          <a:stretch/>
        </p:blipFill>
        <p:spPr>
          <a:xfrm>
            <a:off x="9677137" y="1902388"/>
            <a:ext cx="1824946" cy="18840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41C763A-EE7A-4E6B-D64D-5329C6ABB7C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232" y="3975051"/>
            <a:ext cx="1966262" cy="19662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9AF1803-902B-CB06-AFBB-B6758B5949C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56412" r="95157"/>
                    </a14:imgEffect>
                  </a14:imgLayer>
                </a14:imgProps>
              </a:ext>
            </a:extLst>
          </a:blip>
          <a:srcRect l="51569"/>
          <a:stretch/>
        </p:blipFill>
        <p:spPr>
          <a:xfrm>
            <a:off x="9649061" y="3514819"/>
            <a:ext cx="2159823" cy="2229775"/>
          </a:xfrm>
          <a:prstGeom prst="rect">
            <a:avLst/>
          </a:prstGeom>
        </p:spPr>
      </p:pic>
      <p:pic>
        <p:nvPicPr>
          <p:cNvPr id="4" name="Picture 3" descr="A person in a black dress&#10;&#10;Description automatically generated">
            <a:extLst>
              <a:ext uri="{FF2B5EF4-FFF2-40B4-BE49-F238E27FC236}">
                <a16:creationId xmlns:a16="http://schemas.microsoft.com/office/drawing/2014/main" id="{221EEC64-C068-1FD6-3DDC-3EAF13A8CB09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46"/>
          <a:stretch/>
        </p:blipFill>
        <p:spPr>
          <a:xfrm>
            <a:off x="2353351" y="3944001"/>
            <a:ext cx="2050342" cy="19559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B7F700-6AF8-608B-7AC2-AFF507304FC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56412" r="95157"/>
                    </a14:imgEffect>
                  </a14:imgLayer>
                </a14:imgProps>
              </a:ext>
            </a:extLst>
          </a:blip>
          <a:srcRect l="51569"/>
          <a:stretch/>
        </p:blipFill>
        <p:spPr>
          <a:xfrm>
            <a:off x="2374056" y="3853069"/>
            <a:ext cx="1912252" cy="201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21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2C6AA9E-1A90-41BD-ACBA-3D4F731CAA5B}"/>
              </a:ext>
            </a:extLst>
          </p:cNvPr>
          <p:cNvSpPr/>
          <p:nvPr/>
        </p:nvSpPr>
        <p:spPr>
          <a:xfrm>
            <a:off x="692556" y="246326"/>
            <a:ext cx="1652766" cy="11026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bg1"/>
              </a:solidFill>
              <a:latin typeface="Avenir Next LT Pro" panose="020B0504020202020204" pitchFamily="34" charset="0"/>
            </a:endParaRPr>
          </a:p>
          <a:p>
            <a:pPr algn="ctr"/>
            <a:endParaRPr lang="en-US" sz="1400" b="1" dirty="0">
              <a:solidFill>
                <a:schemeClr val="bg1"/>
              </a:solidFill>
              <a:latin typeface="Avenir Next LT Pro" panose="020B0504020202020204" pitchFamily="34" charset="0"/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venir Next LT Pro" panose="020B0504020202020204" pitchFamily="34" charset="0"/>
              </a:rPr>
              <a:t>ACCEPTABLE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F5F0DB-6033-BB54-8B32-2AF3F0C6109C}"/>
              </a:ext>
            </a:extLst>
          </p:cNvPr>
          <p:cNvSpPr txBox="1"/>
          <p:nvPr/>
        </p:nvSpPr>
        <p:spPr>
          <a:xfrm>
            <a:off x="654545" y="385363"/>
            <a:ext cx="1690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 Nova" panose="020B0504020202020204" pitchFamily="34" charset="0"/>
              </a:rPr>
              <a:t>PremiumTrust </a:t>
            </a:r>
            <a:endParaRPr lang="en-NG" sz="1600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131C444-C042-845E-FA51-332150D8BB6D}"/>
              </a:ext>
            </a:extLst>
          </p:cNvPr>
          <p:cNvCxnSpPr>
            <a:cxnSpLocks/>
            <a:stCxn id="16" idx="1"/>
            <a:endCxn id="16" idx="3"/>
          </p:cNvCxnSpPr>
          <p:nvPr/>
        </p:nvCxnSpPr>
        <p:spPr>
          <a:xfrm>
            <a:off x="692556" y="797651"/>
            <a:ext cx="1652766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AB0A95B1-5208-6FEE-CB21-CFE005B8D87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110" y="0"/>
            <a:ext cx="1114483" cy="1028753"/>
          </a:xfrm>
          <a:prstGeom prst="rect">
            <a:avLst/>
          </a:prstGeom>
        </p:spPr>
      </p:pic>
      <p:pic>
        <p:nvPicPr>
          <p:cNvPr id="6" name="Picture 5" descr="A person wearing a head scarf&#10;&#10;Description automatically generated with low confidence">
            <a:extLst>
              <a:ext uri="{FF2B5EF4-FFF2-40B4-BE49-F238E27FC236}">
                <a16:creationId xmlns:a16="http://schemas.microsoft.com/office/drawing/2014/main" id="{698C9155-F1AB-A2C0-E14B-B26724053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74" y="1403328"/>
            <a:ext cx="1697092" cy="25456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0C3A37-99A7-538A-78D2-93FB08D03F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480" y="1672762"/>
            <a:ext cx="1535036" cy="2298167"/>
          </a:xfrm>
          <a:prstGeom prst="rect">
            <a:avLst/>
          </a:prstGeom>
        </p:spPr>
      </p:pic>
      <p:pic>
        <p:nvPicPr>
          <p:cNvPr id="26" name="Picture 25" descr="A picture containing clothing, person, sleeve, casual dress&#10;&#10;Description automatically generated">
            <a:extLst>
              <a:ext uri="{FF2B5EF4-FFF2-40B4-BE49-F238E27FC236}">
                <a16:creationId xmlns:a16="http://schemas.microsoft.com/office/drawing/2014/main" id="{9D38D675-4DD8-8D8B-968D-3F1948AAA8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9" b="1633"/>
          <a:stretch/>
        </p:blipFill>
        <p:spPr>
          <a:xfrm>
            <a:off x="2248581" y="4222190"/>
            <a:ext cx="1535035" cy="2564709"/>
          </a:xfrm>
          <a:prstGeom prst="rect">
            <a:avLst/>
          </a:prstGeom>
        </p:spPr>
      </p:pic>
      <p:pic>
        <p:nvPicPr>
          <p:cNvPr id="28" name="Picture 27" descr="A picture containing clothing, person, trouser, fashion&#10;&#10;Description automatically generated">
            <a:extLst>
              <a:ext uri="{FF2B5EF4-FFF2-40B4-BE49-F238E27FC236}">
                <a16:creationId xmlns:a16="http://schemas.microsoft.com/office/drawing/2014/main" id="{62A855DA-B5B3-8B16-0ED4-24B9D6DAA50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6"/>
          <a:stretch/>
        </p:blipFill>
        <p:spPr>
          <a:xfrm>
            <a:off x="4067630" y="1668097"/>
            <a:ext cx="1781200" cy="2286190"/>
          </a:xfrm>
          <a:prstGeom prst="rect">
            <a:avLst/>
          </a:prstGeom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BF2B2C4E-3D2D-A80C-FA0D-B13C87685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952" y="1668097"/>
            <a:ext cx="1545874" cy="231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 descr="A row of shoes on a shelf&#10;&#10;Description automatically generated with low confidence">
            <a:extLst>
              <a:ext uri="{FF2B5EF4-FFF2-40B4-BE49-F238E27FC236}">
                <a16:creationId xmlns:a16="http://schemas.microsoft.com/office/drawing/2014/main" id="{94632F1A-0E90-8E99-E32B-90DD7B14B4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758" y="4222190"/>
            <a:ext cx="1719072" cy="2578608"/>
          </a:xfrm>
          <a:prstGeom prst="rect">
            <a:avLst/>
          </a:prstGeom>
        </p:spPr>
      </p:pic>
      <p:pic>
        <p:nvPicPr>
          <p:cNvPr id="36" name="Picture 35" descr="A picture containing clothing, collar, tie, person&#10;&#10;Description automatically generated">
            <a:extLst>
              <a:ext uri="{FF2B5EF4-FFF2-40B4-BE49-F238E27FC236}">
                <a16:creationId xmlns:a16="http://schemas.microsoft.com/office/drawing/2014/main" id="{EFDA5A6C-5E81-AF9F-A7C6-8FA921B7F8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342" y="4332288"/>
            <a:ext cx="2413900" cy="2413900"/>
          </a:xfrm>
          <a:prstGeom prst="rect">
            <a:avLst/>
          </a:prstGeom>
        </p:spPr>
      </p:pic>
      <p:pic>
        <p:nvPicPr>
          <p:cNvPr id="38" name="Picture 37" descr="A picture containing clothing, footwear, basic pump, shoe&#10;&#10;Description automatically generated">
            <a:extLst>
              <a:ext uri="{FF2B5EF4-FFF2-40B4-BE49-F238E27FC236}">
                <a16:creationId xmlns:a16="http://schemas.microsoft.com/office/drawing/2014/main" id="{749D4959-EAD6-7466-43F3-9EE3A2A16E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030" y="1679489"/>
            <a:ext cx="1680312" cy="2210624"/>
          </a:xfrm>
          <a:prstGeom prst="rect">
            <a:avLst/>
          </a:prstGeom>
        </p:spPr>
      </p:pic>
      <p:pic>
        <p:nvPicPr>
          <p:cNvPr id="40" name="Picture 39" descr="A person wearing a black and white shirt&#10;&#10;Description automatically generated with medium confidence">
            <a:extLst>
              <a:ext uri="{FF2B5EF4-FFF2-40B4-BE49-F238E27FC236}">
                <a16:creationId xmlns:a16="http://schemas.microsoft.com/office/drawing/2014/main" id="{D8C46205-27E7-2D5A-F7DA-528ED2EE13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43213" y="1679489"/>
            <a:ext cx="1749794" cy="2307420"/>
          </a:xfrm>
          <a:prstGeom prst="rect">
            <a:avLst/>
          </a:prstGeom>
        </p:spPr>
      </p:pic>
      <p:pic>
        <p:nvPicPr>
          <p:cNvPr id="3" name="Picture 2" descr="A person wearing black pants&#10;&#10;Description automatically generated with medium confidence">
            <a:extLst>
              <a:ext uri="{FF2B5EF4-FFF2-40B4-BE49-F238E27FC236}">
                <a16:creationId xmlns:a16="http://schemas.microsoft.com/office/drawing/2014/main" id="{80849680-E9CF-3C4E-9591-003AF9EEE3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" y="4222189"/>
            <a:ext cx="2228261" cy="2545637"/>
          </a:xfrm>
          <a:prstGeom prst="rect">
            <a:avLst/>
          </a:prstGeom>
        </p:spPr>
      </p:pic>
      <p:pic>
        <p:nvPicPr>
          <p:cNvPr id="8" name="Picture 7" descr="A person with braids smiling&#10;&#10;Description automatically generated with low confidence">
            <a:extLst>
              <a:ext uri="{FF2B5EF4-FFF2-40B4-BE49-F238E27FC236}">
                <a16:creationId xmlns:a16="http://schemas.microsoft.com/office/drawing/2014/main" id="{A2F947FF-0E88-F1EB-F2E8-8D27D7358F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877" y="4222189"/>
            <a:ext cx="1719072" cy="2564708"/>
          </a:xfrm>
          <a:prstGeom prst="rect">
            <a:avLst/>
          </a:prstGeom>
        </p:spPr>
      </p:pic>
      <p:pic>
        <p:nvPicPr>
          <p:cNvPr id="10" name="Picture 9" descr="A picture containing person, human face, fashion accessory, eyelash&#10;&#10;Description automatically generated">
            <a:extLst>
              <a:ext uri="{FF2B5EF4-FFF2-40B4-BE49-F238E27FC236}">
                <a16:creationId xmlns:a16="http://schemas.microsoft.com/office/drawing/2014/main" id="{6D50CD93-D0B1-062B-D037-62A6ED39EB9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996" y="4222189"/>
            <a:ext cx="1680312" cy="257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26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2C6AA9E-1A90-41BD-ACBA-3D4F731CAA5B}"/>
              </a:ext>
            </a:extLst>
          </p:cNvPr>
          <p:cNvSpPr/>
          <p:nvPr/>
        </p:nvSpPr>
        <p:spPr>
          <a:xfrm>
            <a:off x="692556" y="246326"/>
            <a:ext cx="1652766" cy="11026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bg1"/>
              </a:solidFill>
              <a:latin typeface="Avenir Next LT Pro" panose="020B0504020202020204" pitchFamily="34" charset="0"/>
            </a:endParaRPr>
          </a:p>
          <a:p>
            <a:pPr algn="ctr"/>
            <a:endParaRPr lang="en-US" sz="1400" b="1" dirty="0">
              <a:solidFill>
                <a:schemeClr val="bg1"/>
              </a:solidFill>
              <a:latin typeface="Avenir Next LT Pro" panose="020B0504020202020204" pitchFamily="34" charset="0"/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venir Next LT Pro" panose="020B0504020202020204" pitchFamily="34" charset="0"/>
              </a:rPr>
              <a:t>PERSON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F5F0DB-6033-BB54-8B32-2AF3F0C6109C}"/>
              </a:ext>
            </a:extLst>
          </p:cNvPr>
          <p:cNvSpPr txBox="1"/>
          <p:nvPr/>
        </p:nvSpPr>
        <p:spPr>
          <a:xfrm>
            <a:off x="654545" y="385363"/>
            <a:ext cx="1690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 Nova" panose="020B0504020202020204" pitchFamily="34" charset="0"/>
              </a:rPr>
              <a:t>PremiumTrust </a:t>
            </a:r>
            <a:endParaRPr lang="en-NG" sz="1600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131C444-C042-845E-FA51-332150D8BB6D}"/>
              </a:ext>
            </a:extLst>
          </p:cNvPr>
          <p:cNvCxnSpPr>
            <a:cxnSpLocks/>
            <a:stCxn id="16" idx="1"/>
            <a:endCxn id="16" idx="3"/>
          </p:cNvCxnSpPr>
          <p:nvPr/>
        </p:nvCxnSpPr>
        <p:spPr>
          <a:xfrm>
            <a:off x="692556" y="797651"/>
            <a:ext cx="1652766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AB0A95B1-5208-6FEE-CB21-CFE005B8D87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110" y="0"/>
            <a:ext cx="1114483" cy="1028753"/>
          </a:xfrm>
          <a:prstGeom prst="rect">
            <a:avLst/>
          </a:prstGeom>
        </p:spPr>
      </p:pic>
      <p:pic>
        <p:nvPicPr>
          <p:cNvPr id="6" name="Picture 6" descr="Image preview">
            <a:extLst>
              <a:ext uri="{FF2B5EF4-FFF2-40B4-BE49-F238E27FC236}">
                <a16:creationId xmlns:a16="http://schemas.microsoft.com/office/drawing/2014/main" id="{B60B5743-DAE5-B868-9D16-CC40851351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0" r="12714"/>
          <a:stretch/>
        </p:blipFill>
        <p:spPr bwMode="auto">
          <a:xfrm>
            <a:off x="2426210" y="1348977"/>
            <a:ext cx="3769646" cy="449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Image preview">
            <a:extLst>
              <a:ext uri="{FF2B5EF4-FFF2-40B4-BE49-F238E27FC236}">
                <a16:creationId xmlns:a16="http://schemas.microsoft.com/office/drawing/2014/main" id="{11226D1C-BCFA-7555-AABF-1B30BA844F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86"/>
          <a:stretch/>
        </p:blipFill>
        <p:spPr bwMode="auto">
          <a:xfrm>
            <a:off x="6182842" y="1350644"/>
            <a:ext cx="4456015" cy="243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preview">
            <a:extLst>
              <a:ext uri="{FF2B5EF4-FFF2-40B4-BE49-F238E27FC236}">
                <a16:creationId xmlns:a16="http://schemas.microsoft.com/office/drawing/2014/main" id="{1257A075-8B6E-3E2F-3A69-E66A677C62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819"/>
          <a:stretch/>
        </p:blipFill>
        <p:spPr bwMode="auto">
          <a:xfrm>
            <a:off x="6182842" y="3694066"/>
            <a:ext cx="4456015" cy="214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978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203AA5-958A-9EB8-49C5-69AF4DC26E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4333"/>
          <a:stretch/>
        </p:blipFill>
        <p:spPr>
          <a:xfrm>
            <a:off x="1416440" y="1068185"/>
            <a:ext cx="9663920" cy="5026430"/>
          </a:xfrm>
          <a:prstGeom prst="rect">
            <a:avLst/>
          </a:prstGeom>
        </p:spPr>
      </p:pic>
      <p:sp>
        <p:nvSpPr>
          <p:cNvPr id="2" name="AutoShape 2" descr="St Paul's School Supporter Group Thanks - St Paul's School">
            <a:extLst>
              <a:ext uri="{FF2B5EF4-FFF2-40B4-BE49-F238E27FC236}">
                <a16:creationId xmlns:a16="http://schemas.microsoft.com/office/drawing/2014/main" id="{F34B8E18-3529-6234-6596-9078407C47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G">
              <a:latin typeface="Century Gothic" panose="020B05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1963DE-B8C8-108A-88BB-60E6571015DD}"/>
              </a:ext>
            </a:extLst>
          </p:cNvPr>
          <p:cNvSpPr/>
          <p:nvPr/>
        </p:nvSpPr>
        <p:spPr>
          <a:xfrm>
            <a:off x="60385" y="6511942"/>
            <a:ext cx="12071230" cy="3191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613A1B-8146-2A6E-2457-3FCA0160A0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200" y="202595"/>
            <a:ext cx="913422" cy="88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01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A939BB4-C9BC-4F0C-9EDA-3082DCB395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861" y="91600"/>
            <a:ext cx="1114483" cy="10287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64DBDAD-1F59-BE85-C0F3-845036981650}"/>
              </a:ext>
            </a:extLst>
          </p:cNvPr>
          <p:cNvSpPr/>
          <p:nvPr/>
        </p:nvSpPr>
        <p:spPr>
          <a:xfrm>
            <a:off x="187656" y="33233"/>
            <a:ext cx="7645704" cy="9855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70BFB7-3305-30FE-1732-683FA490C63B}"/>
              </a:ext>
            </a:extLst>
          </p:cNvPr>
          <p:cNvSpPr txBox="1"/>
          <p:nvPr/>
        </p:nvSpPr>
        <p:spPr>
          <a:xfrm>
            <a:off x="187656" y="222850"/>
            <a:ext cx="3490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DRESS CODE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4E462F-9F3F-F8DA-4CBC-479B0ED44CB3}"/>
              </a:ext>
            </a:extLst>
          </p:cNvPr>
          <p:cNvCxnSpPr>
            <a:cxnSpLocks/>
          </p:cNvCxnSpPr>
          <p:nvPr/>
        </p:nvCxnSpPr>
        <p:spPr>
          <a:xfrm flipV="1">
            <a:off x="3759200" y="284480"/>
            <a:ext cx="0" cy="6360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DCAEC5C-0B9F-C232-81C5-274E6B8319E1}"/>
              </a:ext>
            </a:extLst>
          </p:cNvPr>
          <p:cNvSpPr txBox="1"/>
          <p:nvPr/>
        </p:nvSpPr>
        <p:spPr>
          <a:xfrm>
            <a:off x="3840481" y="327873"/>
            <a:ext cx="39115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venir Next LT Pro" panose="020B0504020202020204" pitchFamily="34" charset="0"/>
              </a:rPr>
              <a:t>A set of rules, often written with regards to what clothing groups of people must wear </a:t>
            </a:r>
            <a:endParaRPr lang="en-NG" sz="15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5CB08967-3A92-7991-F323-586217930A22}"/>
              </a:ext>
            </a:extLst>
          </p:cNvPr>
          <p:cNvSpPr/>
          <p:nvPr/>
        </p:nvSpPr>
        <p:spPr>
          <a:xfrm>
            <a:off x="512776" y="1677844"/>
            <a:ext cx="3048000" cy="1938992"/>
          </a:xfrm>
          <a:prstGeom prst="wedgeRoundRect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BA99D5-7A7E-0A4B-F0C0-DAF2546B9679}"/>
              </a:ext>
            </a:extLst>
          </p:cNvPr>
          <p:cNvSpPr txBox="1"/>
          <p:nvPr/>
        </p:nvSpPr>
        <p:spPr>
          <a:xfrm>
            <a:off x="612818" y="2028681"/>
            <a:ext cx="2804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Helps shape the PremiumTrust culture of excellence and professionalism</a:t>
            </a:r>
            <a:endParaRPr lang="en-NG" sz="2000" b="1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1" name="Speech Bubble: Rectangle with Corners Rounded 30">
            <a:extLst>
              <a:ext uri="{FF2B5EF4-FFF2-40B4-BE49-F238E27FC236}">
                <a16:creationId xmlns:a16="http://schemas.microsoft.com/office/drawing/2014/main" id="{C832226A-C6A3-E23E-C334-6434AC83EA93}"/>
              </a:ext>
            </a:extLst>
          </p:cNvPr>
          <p:cNvSpPr/>
          <p:nvPr/>
        </p:nvSpPr>
        <p:spPr>
          <a:xfrm>
            <a:off x="4886956" y="2690401"/>
            <a:ext cx="3007360" cy="2285748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ED91946-DEBA-1033-5996-0EB8CC52A3FC}"/>
              </a:ext>
            </a:extLst>
          </p:cNvPr>
          <p:cNvSpPr txBox="1"/>
          <p:nvPr/>
        </p:nvSpPr>
        <p:spPr>
          <a:xfrm>
            <a:off x="5090156" y="2863779"/>
            <a:ext cx="26619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Allows PremiumTrust set expectations regarding the image it wants the company to convey</a:t>
            </a:r>
            <a:endParaRPr lang="en-NG" sz="2000" b="1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470F8D30-A0B9-511D-D568-A4F8D81F4A3A}"/>
              </a:ext>
            </a:extLst>
          </p:cNvPr>
          <p:cNvSpPr/>
          <p:nvPr/>
        </p:nvSpPr>
        <p:spPr>
          <a:xfrm>
            <a:off x="1508760" y="4136060"/>
            <a:ext cx="3007360" cy="2241665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965E48D8-E94D-C78F-F162-FC2C8AE8B800}"/>
              </a:ext>
            </a:extLst>
          </p:cNvPr>
          <p:cNvSpPr/>
          <p:nvPr/>
        </p:nvSpPr>
        <p:spPr>
          <a:xfrm>
            <a:off x="8656320" y="4172693"/>
            <a:ext cx="2926080" cy="2205032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CD0B9EB-FB8A-0E15-7197-5C621ED970C2}"/>
              </a:ext>
            </a:extLst>
          </p:cNvPr>
          <p:cNvSpPr txBox="1"/>
          <p:nvPr/>
        </p:nvSpPr>
        <p:spPr>
          <a:xfrm>
            <a:off x="1508760" y="4441283"/>
            <a:ext cx="279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Eliminates subjectivity in wardrobe choices and ensure fair treatment</a:t>
            </a:r>
            <a:endParaRPr lang="en-NG" sz="2000" b="1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032403-05EE-F44D-54A0-F2EB2DAC8FFE}"/>
              </a:ext>
            </a:extLst>
          </p:cNvPr>
          <p:cNvSpPr txBox="1"/>
          <p:nvPr/>
        </p:nvSpPr>
        <p:spPr>
          <a:xfrm>
            <a:off x="8822351" y="4675560"/>
            <a:ext cx="25875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Promotes confidence, productivity and safety </a:t>
            </a:r>
            <a:endParaRPr lang="en-NG" sz="2000" b="1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43" name="Speech Bubble: Rectangle with Corners Rounded 42">
            <a:extLst>
              <a:ext uri="{FF2B5EF4-FFF2-40B4-BE49-F238E27FC236}">
                <a16:creationId xmlns:a16="http://schemas.microsoft.com/office/drawing/2014/main" id="{B9E278C2-9248-5029-94E7-C245D7C7E71F}"/>
              </a:ext>
            </a:extLst>
          </p:cNvPr>
          <p:cNvSpPr/>
          <p:nvPr/>
        </p:nvSpPr>
        <p:spPr>
          <a:xfrm>
            <a:off x="8653102" y="1677843"/>
            <a:ext cx="2926080" cy="1938993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91A0D5-6C78-25E0-24DE-6FAE6E32FBAB}"/>
              </a:ext>
            </a:extLst>
          </p:cNvPr>
          <p:cNvSpPr txBox="1"/>
          <p:nvPr/>
        </p:nvSpPr>
        <p:spPr>
          <a:xfrm>
            <a:off x="8822351" y="1874792"/>
            <a:ext cx="25875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Identifies a PremiumTrust person and makes employees easily recognizable</a:t>
            </a:r>
            <a:endParaRPr lang="en-NG" sz="2000" b="1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964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43BCBD-7FDA-4176-AD8C-CDAF14E14458}"/>
              </a:ext>
            </a:extLst>
          </p:cNvPr>
          <p:cNvSpPr/>
          <p:nvPr/>
        </p:nvSpPr>
        <p:spPr>
          <a:xfrm>
            <a:off x="207267" y="1186748"/>
            <a:ext cx="3278339" cy="45573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4E3446-7F2A-4696-952A-AC838DE2A6EF}"/>
              </a:ext>
            </a:extLst>
          </p:cNvPr>
          <p:cNvSpPr txBox="1"/>
          <p:nvPr/>
        </p:nvSpPr>
        <p:spPr>
          <a:xfrm>
            <a:off x="158193" y="3704101"/>
            <a:ext cx="32783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GENTS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(MONDAYS - THURSDAYS)</a:t>
            </a:r>
            <a:endParaRPr lang="en-NG" sz="1100" b="1" dirty="0">
              <a:solidFill>
                <a:schemeClr val="bg1"/>
              </a:solidFill>
              <a:latin typeface="Avenir Next LT Pro" panose="020B0504020202020204" pitchFamily="34" charset="0"/>
            </a:endParaRPr>
          </a:p>
          <a:p>
            <a:pPr algn="ctr"/>
            <a:endParaRPr lang="en-NG" sz="11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DAAF55-61F1-4173-B608-661F1068F7DE}"/>
              </a:ext>
            </a:extLst>
          </p:cNvPr>
          <p:cNvSpPr txBox="1"/>
          <p:nvPr/>
        </p:nvSpPr>
        <p:spPr>
          <a:xfrm>
            <a:off x="164484" y="2880155"/>
            <a:ext cx="3278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rial Nova" panose="020B0504020202020204" pitchFamily="34" charset="0"/>
              </a:rPr>
              <a:t>PremiumTrust </a:t>
            </a:r>
            <a:endParaRPr lang="en-NG" sz="36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E76382D-D4FB-4314-B74D-0D52ADB91BBF}"/>
              </a:ext>
            </a:extLst>
          </p:cNvPr>
          <p:cNvCxnSpPr>
            <a:cxnSpLocks/>
          </p:cNvCxnSpPr>
          <p:nvPr/>
        </p:nvCxnSpPr>
        <p:spPr>
          <a:xfrm>
            <a:off x="376525" y="3526486"/>
            <a:ext cx="2841674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Free Stock Photo of Young Businessman in Blue Three Piece Suit - looking at  camera | Download Free Images and Free Illustrations">
            <a:extLst>
              <a:ext uri="{FF2B5EF4-FFF2-40B4-BE49-F238E27FC236}">
                <a16:creationId xmlns:a16="http://schemas.microsoft.com/office/drawing/2014/main" id="{97162D0E-FABF-444F-BD29-8FB4C4D2D4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5" r="21259"/>
          <a:stretch/>
        </p:blipFill>
        <p:spPr bwMode="auto">
          <a:xfrm>
            <a:off x="5720087" y="1153744"/>
            <a:ext cx="1947310" cy="454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48DC7F-8909-4137-96F7-57BF7F042A0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861" y="91600"/>
            <a:ext cx="1114483" cy="1028753"/>
          </a:xfrm>
          <a:prstGeom prst="rect">
            <a:avLst/>
          </a:prstGeom>
        </p:spPr>
      </p:pic>
      <p:pic>
        <p:nvPicPr>
          <p:cNvPr id="1026" name="Picture 2" descr="Wedding Suits | Men's Groom Suits | Suit Direct">
            <a:extLst>
              <a:ext uri="{FF2B5EF4-FFF2-40B4-BE49-F238E27FC236}">
                <a16:creationId xmlns:a16="http://schemas.microsoft.com/office/drawing/2014/main" id="{518797BA-70D8-2B34-36BA-E16F62C75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97" y="1153744"/>
            <a:ext cx="2207870" cy="460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8717CBC6-FDBC-59CF-2673-7C8E307C5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162" y="1153743"/>
            <a:ext cx="2421863" cy="4511051"/>
          </a:xfrm>
          <a:prstGeom prst="rect">
            <a:avLst/>
          </a:prstGeom>
        </p:spPr>
      </p:pic>
      <p:pic>
        <p:nvPicPr>
          <p:cNvPr id="13" name="Picture 12" descr="A person in a suit&#10;&#10;Description automatically generated">
            <a:extLst>
              <a:ext uri="{FF2B5EF4-FFF2-40B4-BE49-F238E27FC236}">
                <a16:creationId xmlns:a16="http://schemas.microsoft.com/office/drawing/2014/main" id="{3D23CC53-DFCD-E610-E5C3-370100F75E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218" y="1186748"/>
            <a:ext cx="2362782" cy="447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272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43BCBD-7FDA-4176-AD8C-CDAF14E14458}"/>
              </a:ext>
            </a:extLst>
          </p:cNvPr>
          <p:cNvSpPr/>
          <p:nvPr/>
        </p:nvSpPr>
        <p:spPr>
          <a:xfrm>
            <a:off x="193040" y="1148080"/>
            <a:ext cx="3275752" cy="458956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4E3446-7F2A-4696-952A-AC838DE2A6EF}"/>
              </a:ext>
            </a:extLst>
          </p:cNvPr>
          <p:cNvSpPr txBox="1"/>
          <p:nvPr/>
        </p:nvSpPr>
        <p:spPr>
          <a:xfrm>
            <a:off x="164484" y="3698240"/>
            <a:ext cx="3272048" cy="1298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GENTS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(FRIDAYS)</a:t>
            </a:r>
            <a:endParaRPr lang="en-NG" sz="1200" b="1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DAAF55-61F1-4173-B608-661F1068F7DE}"/>
              </a:ext>
            </a:extLst>
          </p:cNvPr>
          <p:cNvSpPr txBox="1"/>
          <p:nvPr/>
        </p:nvSpPr>
        <p:spPr>
          <a:xfrm>
            <a:off x="164484" y="2880155"/>
            <a:ext cx="3278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rial Nova" panose="020B0504020202020204" pitchFamily="34" charset="0"/>
              </a:rPr>
              <a:t>PremiumTrust </a:t>
            </a:r>
            <a:endParaRPr lang="en-NG" sz="36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E76382D-D4FB-4314-B74D-0D52ADB91BBF}"/>
              </a:ext>
            </a:extLst>
          </p:cNvPr>
          <p:cNvCxnSpPr>
            <a:cxnSpLocks/>
          </p:cNvCxnSpPr>
          <p:nvPr/>
        </p:nvCxnSpPr>
        <p:spPr>
          <a:xfrm>
            <a:off x="376525" y="3526486"/>
            <a:ext cx="2841674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948DC7F-8909-4137-96F7-57BF7F042A0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861" y="91600"/>
            <a:ext cx="1114483" cy="1028753"/>
          </a:xfrm>
          <a:prstGeom prst="rect">
            <a:avLst/>
          </a:prstGeom>
        </p:spPr>
      </p:pic>
      <p:pic>
        <p:nvPicPr>
          <p:cNvPr id="2050" name="Picture 2" descr="Polished Cotton Men's 2 Piece Suit | Etsy | African men fashion, Men ...">
            <a:extLst>
              <a:ext uri="{FF2B5EF4-FFF2-40B4-BE49-F238E27FC236}">
                <a16:creationId xmlns:a16="http://schemas.microsoft.com/office/drawing/2014/main" id="{F2BA5FB0-E120-C5DC-96E2-B483C6844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076" y="1160029"/>
            <a:ext cx="1950650" cy="4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TILE eLEGANTE mAN (@stileeleganteman) • Instagram photos and videos ...">
            <a:extLst>
              <a:ext uri="{FF2B5EF4-FFF2-40B4-BE49-F238E27FC236}">
                <a16:creationId xmlns:a16="http://schemas.microsoft.com/office/drawing/2014/main" id="{9059CE24-9AB4-F261-30BB-EF51E5217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125" y="1160973"/>
            <a:ext cx="1883748" cy="460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James plain long sleeve signature shirt - white POLO Shirts ...">
            <a:extLst>
              <a:ext uri="{FF2B5EF4-FFF2-40B4-BE49-F238E27FC236}">
                <a16:creationId xmlns:a16="http://schemas.microsoft.com/office/drawing/2014/main" id="{B2B5FFDB-065F-EDF9-A05C-A8614887F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792" y="1120353"/>
            <a:ext cx="1977988" cy="460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92C91C5-B5F3-C25C-BBE8-113ADD08A78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947" r="20180"/>
          <a:stretch/>
        </p:blipFill>
        <p:spPr>
          <a:xfrm>
            <a:off x="9295206" y="1148080"/>
            <a:ext cx="1907749" cy="462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31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E42E945-5FDC-4770-A52E-C10BC6EF9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457" y="159843"/>
            <a:ext cx="1585248" cy="12230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37486D-3B37-4431-8A08-9309F9A61F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2705" y="636933"/>
            <a:ext cx="737147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NG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en-US" sz="2400" dirty="0">
                <a:latin typeface="Arial Nova Light" panose="020B0304020202020204" pitchFamily="34" charset="0"/>
              </a:rPr>
              <a:t>MONDAYS </a:t>
            </a:r>
            <a:r>
              <a:rPr lang="en-US" altLang="en-US" sz="2400" i="1" dirty="0">
                <a:latin typeface="Arial Nova Light" panose="020B0304020202020204" pitchFamily="34" charset="0"/>
              </a:rPr>
              <a:t>to</a:t>
            </a:r>
            <a:r>
              <a:rPr lang="en-US" altLang="en-US" sz="2400" dirty="0">
                <a:latin typeface="Arial Nova Light" panose="020B0304020202020204" pitchFamily="34" charset="0"/>
              </a:rPr>
              <a:t> THURSDAYS </a:t>
            </a:r>
            <a:r>
              <a:rPr lang="en-US" altLang="en-US" sz="2400" i="1" dirty="0">
                <a:solidFill>
                  <a:srgbClr val="FF0000"/>
                </a:solidFill>
                <a:latin typeface="Arial Nova Light" panose="020B0304020202020204" pitchFamily="34" charset="0"/>
              </a:rPr>
              <a:t>(Corporate Wears only)</a:t>
            </a:r>
          </a:p>
          <a:p>
            <a:endParaRPr lang="en-US" altLang="en-US" sz="2400" dirty="0">
              <a:latin typeface="Arial Nova Light" panose="020B03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A5C7BE-FBB2-4EC1-BA65-C4443DFE3F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809" y="1694165"/>
            <a:ext cx="31454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NG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sz="2000" dirty="0"/>
              <a:t>Three (3) piece suits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EC1770-FACE-46E3-8912-C95F39DB06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935" y="1709554"/>
            <a:ext cx="54864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NG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Arial Nova Cond" panose="020B0506020202020204" pitchFamily="34" charset="0"/>
              </a:rPr>
              <a:t>Dark </a:t>
            </a:r>
            <a:r>
              <a:rPr lang="en-US" altLang="en-US" sz="1800" dirty="0" err="1">
                <a:latin typeface="Arial Nova Cond" panose="020B0506020202020204" pitchFamily="34" charset="0"/>
              </a:rPr>
              <a:t>colours</a:t>
            </a:r>
            <a:r>
              <a:rPr lang="en-US" altLang="en-US" sz="1800" dirty="0">
                <a:latin typeface="Arial Nova Cond" panose="020B0506020202020204" pitchFamily="34" charset="0"/>
              </a:rPr>
              <a:t> – Black, Navy blue and Grey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Arial Nova Cond" panose="020B0506020202020204" pitchFamily="34" charset="0"/>
              </a:rPr>
              <a:t>Stripes or patterns should be thin and light – </a:t>
            </a:r>
            <a:r>
              <a:rPr lang="en-US" altLang="en-US" sz="1800" i="1" dirty="0">
                <a:latin typeface="Arial Nova Cond" panose="020B0506020202020204" pitchFamily="34" charset="0"/>
              </a:rPr>
              <a:t>pin stripes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E13873D1-0EB9-4D81-A777-92365F8B24ED}"/>
              </a:ext>
            </a:extLst>
          </p:cNvPr>
          <p:cNvSpPr/>
          <p:nvPr/>
        </p:nvSpPr>
        <p:spPr>
          <a:xfrm rot="5400000">
            <a:off x="3611684" y="1813406"/>
            <a:ext cx="211015" cy="18190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6F9B75-91FC-4BC4-8AD4-06BE96EE46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809" y="2780075"/>
            <a:ext cx="269887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NG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sz="2000" dirty="0"/>
              <a:t>Shirts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B4067B-2A8B-4C8F-B370-7C91B8204A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935" y="2762875"/>
            <a:ext cx="572555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NG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Arial Nova Cond" panose="020B0506020202020204" pitchFamily="34" charset="0"/>
              </a:rPr>
              <a:t>Only White shirts are allowed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i="1" dirty="0">
                <a:latin typeface="Arial Nova Cond" panose="020B0506020202020204" pitchFamily="34" charset="0"/>
              </a:rPr>
              <a:t>Stripped shirts are NOT allowed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7E971E-53B9-4D55-82FB-A866CC659B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809" y="3768682"/>
            <a:ext cx="269887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NG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sz="2000" dirty="0"/>
              <a:t>Shoes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41E908-5065-4ECE-B024-CAED06C502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935" y="3771959"/>
            <a:ext cx="572555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NG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Arial Nova Cond" panose="020B0506020202020204" pitchFamily="34" charset="0"/>
              </a:rPr>
              <a:t>Shoes will be only in two </a:t>
            </a:r>
            <a:r>
              <a:rPr lang="en-US" altLang="en-US" sz="1800" dirty="0" err="1">
                <a:latin typeface="Arial Nova Cond" panose="020B0506020202020204" pitchFamily="34" charset="0"/>
              </a:rPr>
              <a:t>colours</a:t>
            </a:r>
            <a:r>
              <a:rPr lang="en-US" altLang="en-US" sz="1800" dirty="0">
                <a:latin typeface="Arial Nova Cond" panose="020B0506020202020204" pitchFamily="34" charset="0"/>
              </a:rPr>
              <a:t> – </a:t>
            </a:r>
            <a:r>
              <a:rPr lang="en-US" altLang="en-US" sz="1800" i="1" dirty="0">
                <a:latin typeface="Arial Nova Cond" panose="020B0506020202020204" pitchFamily="34" charset="0"/>
              </a:rPr>
              <a:t>black</a:t>
            </a:r>
            <a:r>
              <a:rPr lang="en-US" altLang="en-US" sz="1800" dirty="0">
                <a:latin typeface="Arial Nova Cond" panose="020B0506020202020204" pitchFamily="34" charset="0"/>
              </a:rPr>
              <a:t> or </a:t>
            </a:r>
            <a:r>
              <a:rPr lang="en-US" altLang="en-US" sz="1800" i="1" dirty="0">
                <a:latin typeface="Arial Nova Cond" panose="020B0506020202020204" pitchFamily="34" charset="0"/>
              </a:rPr>
              <a:t>brown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Arial Nova Cond" panose="020B0506020202020204" pitchFamily="34" charset="0"/>
              </a:rPr>
              <a:t>Shoes can either be </a:t>
            </a:r>
            <a:r>
              <a:rPr lang="en-US" altLang="en-US" sz="1800" i="1" dirty="0">
                <a:latin typeface="Arial Nova Cond" panose="020B0506020202020204" pitchFamily="34" charset="0"/>
              </a:rPr>
              <a:t>laced</a:t>
            </a:r>
            <a:r>
              <a:rPr lang="en-US" altLang="en-US" sz="1800" dirty="0">
                <a:latin typeface="Arial Nova Cond" panose="020B0506020202020204" pitchFamily="34" charset="0"/>
              </a:rPr>
              <a:t> or </a:t>
            </a:r>
            <a:r>
              <a:rPr lang="en-US" altLang="en-US" sz="1800" i="1" dirty="0">
                <a:latin typeface="Arial Nova Cond" panose="020B0506020202020204" pitchFamily="34" charset="0"/>
              </a:rPr>
              <a:t>buckled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i="1" dirty="0">
                <a:latin typeface="Arial Nova Cond" panose="020B0506020202020204" pitchFamily="34" charset="0"/>
              </a:rPr>
              <a:t>Loafers, half shoes or Sandals are NOT allowed</a:t>
            </a:r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3AD63EB9-2557-48B6-A1D7-B0E2B1DDB833}"/>
              </a:ext>
            </a:extLst>
          </p:cNvPr>
          <p:cNvSpPr/>
          <p:nvPr/>
        </p:nvSpPr>
        <p:spPr>
          <a:xfrm rot="5400000">
            <a:off x="3611684" y="3867642"/>
            <a:ext cx="211015" cy="18190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98BD5076-284A-4278-AD88-0807BF4D2C72}"/>
              </a:ext>
            </a:extLst>
          </p:cNvPr>
          <p:cNvSpPr/>
          <p:nvPr/>
        </p:nvSpPr>
        <p:spPr>
          <a:xfrm rot="5400000">
            <a:off x="3618717" y="2840524"/>
            <a:ext cx="211015" cy="18190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2AB340-9A87-4F22-91D2-64491B5159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809" y="4832675"/>
            <a:ext cx="269887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NG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sz="2000" dirty="0"/>
              <a:t>Belts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BDF564-9316-48D8-B6F2-74043A87B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935" y="4835952"/>
            <a:ext cx="737147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NG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Arial Nova Cond" panose="020B0506020202020204" pitchFamily="34" charset="0"/>
              </a:rPr>
              <a:t>Belts will be only in two </a:t>
            </a:r>
            <a:r>
              <a:rPr lang="en-US" altLang="en-US" sz="1800" dirty="0" err="1">
                <a:latin typeface="Arial Nova Cond" panose="020B0506020202020204" pitchFamily="34" charset="0"/>
              </a:rPr>
              <a:t>colours</a:t>
            </a:r>
            <a:r>
              <a:rPr lang="en-US" altLang="en-US" sz="1800" dirty="0">
                <a:latin typeface="Arial Nova Cond" panose="020B0506020202020204" pitchFamily="34" charset="0"/>
              </a:rPr>
              <a:t> – </a:t>
            </a:r>
            <a:r>
              <a:rPr lang="en-US" altLang="en-US" sz="1800" i="1" dirty="0">
                <a:latin typeface="Arial Nova Cond" panose="020B0506020202020204" pitchFamily="34" charset="0"/>
              </a:rPr>
              <a:t>black</a:t>
            </a:r>
            <a:r>
              <a:rPr lang="en-US" altLang="en-US" sz="1800" dirty="0">
                <a:latin typeface="Arial Nova Cond" panose="020B0506020202020204" pitchFamily="34" charset="0"/>
              </a:rPr>
              <a:t> or </a:t>
            </a:r>
            <a:r>
              <a:rPr lang="en-US" altLang="en-US" sz="1800" i="1" dirty="0">
                <a:latin typeface="Arial Nova Cond" panose="020B0506020202020204" pitchFamily="34" charset="0"/>
              </a:rPr>
              <a:t>brown</a:t>
            </a:r>
            <a:r>
              <a:rPr lang="en-US" altLang="en-US" sz="1800" dirty="0">
                <a:latin typeface="Arial Nova Cond" panose="020B0506020202020204" pitchFamily="34" charset="0"/>
              </a:rPr>
              <a:t> and must match with the shoe </a:t>
            </a:r>
            <a:r>
              <a:rPr lang="en-US" altLang="en-US" sz="1800" dirty="0" err="1">
                <a:latin typeface="Arial Nova Cond" panose="020B0506020202020204" pitchFamily="34" charset="0"/>
              </a:rPr>
              <a:t>colours</a:t>
            </a:r>
            <a:r>
              <a:rPr lang="en-US" altLang="en-US" sz="1800" dirty="0">
                <a:latin typeface="Arial Nova Cond" panose="020B0506020202020204" pitchFamily="34" charset="0"/>
              </a:rPr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75D860-27A4-4195-B416-417C0A1F93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809" y="5757637"/>
            <a:ext cx="269887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NG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sz="2000" dirty="0"/>
              <a:t>Ties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9C5615-049A-4F03-BA76-0AF31E639D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935" y="5760914"/>
            <a:ext cx="73714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NG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 err="1">
                <a:latin typeface="Arial Nova Cond" panose="020B0506020202020204" pitchFamily="34" charset="0"/>
              </a:rPr>
              <a:t>Colourful</a:t>
            </a:r>
            <a:r>
              <a:rPr lang="en-US" altLang="en-US" sz="1800" dirty="0">
                <a:latin typeface="Arial Nova Cond" panose="020B0506020202020204" pitchFamily="34" charset="0"/>
              </a:rPr>
              <a:t> ties</a:t>
            </a:r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82EF73FF-613E-47EA-A2BE-FBBDEB4B8836}"/>
              </a:ext>
            </a:extLst>
          </p:cNvPr>
          <p:cNvSpPr/>
          <p:nvPr/>
        </p:nvSpPr>
        <p:spPr>
          <a:xfrm rot="5400000">
            <a:off x="3611683" y="4941775"/>
            <a:ext cx="211015" cy="18190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8645D43C-7C2A-4C61-B57A-7E6B0D69356B}"/>
              </a:ext>
            </a:extLst>
          </p:cNvPr>
          <p:cNvSpPr/>
          <p:nvPr/>
        </p:nvSpPr>
        <p:spPr>
          <a:xfrm rot="5400000">
            <a:off x="3618718" y="5854625"/>
            <a:ext cx="211015" cy="18190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A939BB4-C9BC-4F0C-9EDA-3082DCB395B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861" y="91600"/>
            <a:ext cx="1114483" cy="102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57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E42E945-5FDC-4770-A52E-C10BC6EF9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457" y="210643"/>
            <a:ext cx="1585248" cy="12230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37486D-3B37-4431-8A08-9309F9A61F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2705" y="636426"/>
            <a:ext cx="85539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NG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en-US" sz="2400" dirty="0">
                <a:latin typeface="Arial Nova Light" panose="020B0304020202020204" pitchFamily="34" charset="0"/>
              </a:rPr>
              <a:t>FRIDAYS </a:t>
            </a:r>
            <a:r>
              <a:rPr lang="en-US" altLang="en-US" sz="2400" i="1" dirty="0">
                <a:solidFill>
                  <a:srgbClr val="FF0000"/>
                </a:solidFill>
                <a:latin typeface="Arial Nova Light" panose="020B0304020202020204" pitchFamily="34" charset="0"/>
              </a:rPr>
              <a:t>(Business Casual / Native Attire / Branded Shirts)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A5C7BE-FBB2-4EC1-BA65-C4443DFE3F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606" y="1659905"/>
            <a:ext cx="31454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NG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sz="2000" dirty="0"/>
              <a:t>Jackets / Blazers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EC1770-FACE-46E3-8912-C95F39DB06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0732" y="1675294"/>
            <a:ext cx="737147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NG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Arial Nova Cond" panose="020B0506020202020204" pitchFamily="34" charset="0"/>
              </a:rPr>
              <a:t>Dark </a:t>
            </a:r>
            <a:r>
              <a:rPr lang="en-US" altLang="en-US" sz="1800" dirty="0" err="1">
                <a:latin typeface="Arial Nova Cond" panose="020B0506020202020204" pitchFamily="34" charset="0"/>
              </a:rPr>
              <a:t>colours</a:t>
            </a:r>
            <a:r>
              <a:rPr lang="en-US" altLang="en-US" sz="1800" dirty="0">
                <a:latin typeface="Arial Nova Cond" panose="020B0506020202020204" pitchFamily="34" charset="0"/>
              </a:rPr>
              <a:t> in Black, Brown, Navy blue, </a:t>
            </a:r>
            <a:r>
              <a:rPr lang="en-US" altLang="en-US" sz="1800" i="1" dirty="0">
                <a:latin typeface="Arial Nova Cond" panose="020B0506020202020204" pitchFamily="34" charset="0"/>
              </a:rPr>
              <a:t>light</a:t>
            </a:r>
            <a:r>
              <a:rPr lang="en-US" altLang="en-US" sz="1800" dirty="0">
                <a:latin typeface="Arial Nova Cond" panose="020B0506020202020204" pitchFamily="34" charset="0"/>
              </a:rPr>
              <a:t> and </a:t>
            </a:r>
            <a:r>
              <a:rPr lang="en-US" altLang="en-US" sz="1800" i="1" dirty="0">
                <a:latin typeface="Arial Nova Cond" panose="020B0506020202020204" pitchFamily="34" charset="0"/>
              </a:rPr>
              <a:t>dark</a:t>
            </a:r>
            <a:r>
              <a:rPr lang="en-US" altLang="en-US" sz="1800" dirty="0">
                <a:latin typeface="Arial Nova Cond" panose="020B0506020202020204" pitchFamily="34" charset="0"/>
              </a:rPr>
              <a:t> Grey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Arial Nova Cond" panose="020B0506020202020204" pitchFamily="34" charset="0"/>
              </a:rPr>
              <a:t>Strips or patterns should be thin and light – </a:t>
            </a:r>
            <a:r>
              <a:rPr lang="en-US" altLang="en-US" sz="1800" i="1" dirty="0">
                <a:latin typeface="Arial Nova Cond" panose="020B0506020202020204" pitchFamily="34" charset="0"/>
              </a:rPr>
              <a:t>pin strips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E13873D1-0EB9-4D81-A777-92365F8B24ED}"/>
              </a:ext>
            </a:extLst>
          </p:cNvPr>
          <p:cNvSpPr/>
          <p:nvPr/>
        </p:nvSpPr>
        <p:spPr>
          <a:xfrm rot="5400000">
            <a:off x="3569480" y="1779146"/>
            <a:ext cx="211015" cy="18190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6F9B75-91FC-4BC4-8AD4-06BE96EE46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606" y="2498211"/>
            <a:ext cx="269887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NG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sz="2000" dirty="0"/>
              <a:t>Trousers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B4067B-2A8B-4C8F-B370-7C91B8204A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0732" y="2528989"/>
            <a:ext cx="774466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NG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Arial Nova Cond" panose="020B0506020202020204" pitchFamily="34" charset="0"/>
              </a:rPr>
              <a:t>Chinos and normal trousers / pants in </a:t>
            </a:r>
            <a:r>
              <a:rPr lang="en-US" altLang="en-US" sz="1800" dirty="0" err="1">
                <a:latin typeface="Arial Nova Cond" panose="020B0506020202020204" pitchFamily="34" charset="0"/>
              </a:rPr>
              <a:t>colours</a:t>
            </a:r>
            <a:r>
              <a:rPr lang="en-US" altLang="en-US" sz="1800" dirty="0">
                <a:latin typeface="Arial Nova Cond" panose="020B0506020202020204" pitchFamily="34" charset="0"/>
              </a:rPr>
              <a:t> such as black, blue, brown, ash </a:t>
            </a:r>
            <a:r>
              <a:rPr lang="en-US" altLang="en-US" sz="1800" i="1" dirty="0">
                <a:latin typeface="Arial Nova Cond" panose="020B0506020202020204" pitchFamily="34" charset="0"/>
              </a:rPr>
              <a:t>(in all shades)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Arial Nova Cond" panose="020B0506020202020204" pitchFamily="34" charset="0"/>
              </a:rPr>
              <a:t>Jeans can be worn in two </a:t>
            </a:r>
            <a:r>
              <a:rPr lang="en-US" altLang="en-US" sz="1800" dirty="0" err="1">
                <a:latin typeface="Arial Nova Cond" panose="020B0506020202020204" pitchFamily="34" charset="0"/>
              </a:rPr>
              <a:t>colours</a:t>
            </a:r>
            <a:r>
              <a:rPr lang="en-US" altLang="en-US" sz="1800" dirty="0">
                <a:latin typeface="Arial Nova Cond" panose="020B0506020202020204" pitchFamily="34" charset="0"/>
              </a:rPr>
              <a:t> only - Blue or black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Arial Nova Cond" panose="020B0506020202020204" pitchFamily="34" charset="0"/>
              </a:rPr>
              <a:t>Torn jeans, bleached jeans and frays are not allowed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7E971E-53B9-4D55-82FB-A866CC659B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606" y="3993258"/>
            <a:ext cx="269887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NG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sz="2000" dirty="0"/>
              <a:t>Shirts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41E908-5065-4ECE-B024-CAED06C502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0732" y="3996535"/>
            <a:ext cx="803486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NG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Arial Nova Cond" panose="020B0506020202020204" pitchFamily="34" charset="0"/>
              </a:rPr>
              <a:t>Short or long sleeves, properly tucked in.</a:t>
            </a:r>
            <a:endParaRPr lang="en-US" altLang="en-US" sz="1800" i="1" dirty="0">
              <a:latin typeface="Arial Nova Cond" panose="020B0506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Arial Nova Cond" panose="020B0506020202020204" pitchFamily="34" charset="0"/>
              </a:rPr>
              <a:t>Casual shirts include shirts, sweaters, turtle-necks in any </a:t>
            </a:r>
            <a:r>
              <a:rPr lang="en-US" altLang="en-US" sz="1800" dirty="0" err="1">
                <a:latin typeface="Arial Nova Cond" panose="020B0506020202020204" pitchFamily="34" charset="0"/>
              </a:rPr>
              <a:t>colours</a:t>
            </a:r>
            <a:r>
              <a:rPr lang="en-US" altLang="en-US" sz="1800" dirty="0">
                <a:latin typeface="Arial Nova Cond" panose="020B0506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Arial Nova Cond" panose="020B0506020202020204" pitchFamily="34" charset="0"/>
              </a:rPr>
              <a:t>Branded T-shirts can be worn on Fridays or other approved days</a:t>
            </a:r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3AD63EB9-2557-48B6-A1D7-B0E2B1DDB833}"/>
              </a:ext>
            </a:extLst>
          </p:cNvPr>
          <p:cNvSpPr/>
          <p:nvPr/>
        </p:nvSpPr>
        <p:spPr>
          <a:xfrm rot="5400000">
            <a:off x="3569481" y="4092218"/>
            <a:ext cx="211015" cy="18190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98BD5076-284A-4278-AD88-0807BF4D2C72}"/>
              </a:ext>
            </a:extLst>
          </p:cNvPr>
          <p:cNvSpPr/>
          <p:nvPr/>
        </p:nvSpPr>
        <p:spPr>
          <a:xfrm rot="5400000">
            <a:off x="3569480" y="2628730"/>
            <a:ext cx="211015" cy="18190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2AB340-9A87-4F22-91D2-64491B5159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824" y="5916012"/>
            <a:ext cx="269887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NG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sz="2000" dirty="0"/>
              <a:t>Shoes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BDF564-9316-48D8-B6F2-74043A87B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2950" y="5919289"/>
            <a:ext cx="737147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NG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Arial Nova Cond" panose="020B0506020202020204" pitchFamily="34" charset="0"/>
              </a:rPr>
              <a:t>Normal corporate shoes or any type of covered shoes can be worn.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Arial Nova Cond" panose="020B0506020202020204" pitchFamily="34" charset="0"/>
              </a:rPr>
              <a:t>Sandals, half shoes or palm slippers are NOT allowed</a:t>
            </a:r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82EF73FF-613E-47EA-A2BE-FBBDEB4B8836}"/>
              </a:ext>
            </a:extLst>
          </p:cNvPr>
          <p:cNvSpPr/>
          <p:nvPr/>
        </p:nvSpPr>
        <p:spPr>
          <a:xfrm rot="5400000">
            <a:off x="3551698" y="6025112"/>
            <a:ext cx="211015" cy="18190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D6EAB8-AF7D-4261-A0E0-D500EEA78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824" y="5169186"/>
            <a:ext cx="269887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NG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sz="2000" dirty="0"/>
              <a:t>Native Wears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651B09-612D-45D2-9B51-BAA69AC0A7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2950" y="5088055"/>
            <a:ext cx="761070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NG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Arial Nova Cond" panose="020B0506020202020204" pitchFamily="34" charset="0"/>
              </a:rPr>
              <a:t>Plain </a:t>
            </a:r>
            <a:r>
              <a:rPr lang="en-US" altLang="en-US" sz="1800" dirty="0" err="1">
                <a:latin typeface="Arial Nova Cond" panose="020B0506020202020204" pitchFamily="34" charset="0"/>
              </a:rPr>
              <a:t>coloured</a:t>
            </a:r>
            <a:r>
              <a:rPr lang="en-US" altLang="en-US" sz="1800" dirty="0">
                <a:latin typeface="Arial Nova Cond" panose="020B0506020202020204" pitchFamily="34" charset="0"/>
              </a:rPr>
              <a:t> and smart native wears can be worn on Fridays.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Arial Nova Cond" panose="020B0506020202020204" pitchFamily="34" charset="0"/>
              </a:rPr>
              <a:t>Ankara or tie/dye materials are NOT allowed</a:t>
            </a: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4C274F48-4E8A-41DC-ACDD-3E58AF48BBBF}"/>
              </a:ext>
            </a:extLst>
          </p:cNvPr>
          <p:cNvSpPr/>
          <p:nvPr/>
        </p:nvSpPr>
        <p:spPr>
          <a:xfrm rot="5400000">
            <a:off x="3551699" y="5183738"/>
            <a:ext cx="211015" cy="181909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8316C65-60EC-4CD0-8A51-01EF61799D0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861" y="91600"/>
            <a:ext cx="1114483" cy="102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31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E42E945-5FDC-4770-A52E-C10BC6EF9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457" y="210643"/>
            <a:ext cx="1585248" cy="12230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37486D-3B37-4431-8A08-9309F9A61F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2705" y="636933"/>
            <a:ext cx="85539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NG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en-US" sz="2400" dirty="0">
                <a:latin typeface="Arial Nova Light" panose="020B0304020202020204" pitchFamily="34" charset="0"/>
              </a:rPr>
              <a:t>PERSONAL GROOMING</a:t>
            </a:r>
            <a:endParaRPr lang="en-US" altLang="en-US" sz="2400" i="1" dirty="0">
              <a:solidFill>
                <a:schemeClr val="tx1">
                  <a:lumMod val="85000"/>
                  <a:lumOff val="1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EC1770-FACE-46E3-8912-C95F39DB06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7449" y="1764024"/>
            <a:ext cx="9726218" cy="3329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NG"/>
            </a:defPPr>
            <a:lvl1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9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Arial Nova Cond" panose="020B0506020202020204" pitchFamily="34" charset="0"/>
              </a:rPr>
              <a:t>Ensure to wear clothes that fit your size perfectly.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Arial Nova Cond" panose="020B0506020202020204" pitchFamily="34" charset="0"/>
              </a:rPr>
              <a:t>Avoid wearing strong perfume / scents / aftershaves.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Arial Nova Cond" panose="020B0506020202020204" pitchFamily="34" charset="0"/>
              </a:rPr>
              <a:t>Always ensure that shoes are clean and well polished.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Arial Nova Cond" panose="020B0506020202020204" pitchFamily="34" charset="0"/>
              </a:rPr>
              <a:t>Ensure hair is properly cut and styled. Dread locks, braids, drawings and tints are NOT allowed.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Arial Nova Cond" panose="020B0506020202020204" pitchFamily="34" charset="0"/>
              </a:rPr>
              <a:t>Carry a properly trimmed beard always. No tints are allowed.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Arial Nova Cond" panose="020B0506020202020204" pitchFamily="34" charset="0"/>
              </a:rPr>
              <a:t>Avoid wearing neon or flashy colored attires.</a:t>
            </a:r>
            <a:endParaRPr lang="en-US" altLang="en-US" sz="1800" i="1" dirty="0">
              <a:latin typeface="Arial Nova Cond" panose="020B05060202020202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7877EEF-2274-4D12-898B-C1D8F84204A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861" y="91600"/>
            <a:ext cx="1114483" cy="1028753"/>
          </a:xfrm>
          <a:prstGeom prst="rect">
            <a:avLst/>
          </a:prstGeom>
        </p:spPr>
      </p:pic>
      <p:pic>
        <p:nvPicPr>
          <p:cNvPr id="33" name="Picture 2" descr="Free Stock Photo of Young Businessman in Blue Three Piece Suit - looking at  camera | Download Free Images and Free Illustrations">
            <a:extLst>
              <a:ext uri="{FF2B5EF4-FFF2-40B4-BE49-F238E27FC236}">
                <a16:creationId xmlns:a16="http://schemas.microsoft.com/office/drawing/2014/main" id="{7321038F-4630-46BA-89EC-9E4F783125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5" r="21259"/>
          <a:stretch/>
        </p:blipFill>
        <p:spPr bwMode="auto">
          <a:xfrm>
            <a:off x="450195" y="1844970"/>
            <a:ext cx="1479771" cy="3524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626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43BCBD-7FDA-4176-AD8C-CDAF14E14458}"/>
              </a:ext>
            </a:extLst>
          </p:cNvPr>
          <p:cNvSpPr/>
          <p:nvPr/>
        </p:nvSpPr>
        <p:spPr>
          <a:xfrm>
            <a:off x="207267" y="1186748"/>
            <a:ext cx="3278339" cy="45573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4E3446-7F2A-4696-952A-AC838DE2A6EF}"/>
              </a:ext>
            </a:extLst>
          </p:cNvPr>
          <p:cNvSpPr txBox="1"/>
          <p:nvPr/>
        </p:nvSpPr>
        <p:spPr>
          <a:xfrm>
            <a:off x="158193" y="3704101"/>
            <a:ext cx="32783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LADIES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(MONDAYS - THURSDAYS)</a:t>
            </a:r>
            <a:endParaRPr lang="en-NG" sz="1100" b="1" dirty="0">
              <a:solidFill>
                <a:schemeClr val="bg1"/>
              </a:solidFill>
              <a:latin typeface="Avenir Next LT Pro" panose="020B0504020202020204" pitchFamily="34" charset="0"/>
            </a:endParaRPr>
          </a:p>
          <a:p>
            <a:pPr algn="ctr"/>
            <a:endParaRPr lang="en-NG" sz="11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DAAF55-61F1-4173-B608-661F1068F7DE}"/>
              </a:ext>
            </a:extLst>
          </p:cNvPr>
          <p:cNvSpPr txBox="1"/>
          <p:nvPr/>
        </p:nvSpPr>
        <p:spPr>
          <a:xfrm>
            <a:off x="164484" y="2880155"/>
            <a:ext cx="3278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rial Nova" panose="020B0504020202020204" pitchFamily="34" charset="0"/>
              </a:rPr>
              <a:t>PremiumTrust</a:t>
            </a:r>
            <a:r>
              <a:rPr lang="en-US" sz="3600" dirty="0">
                <a:solidFill>
                  <a:schemeClr val="bg1"/>
                </a:solidFill>
                <a:latin typeface="Arial Nova" panose="020B0504020202020204" pitchFamily="34" charset="0"/>
              </a:rPr>
              <a:t> </a:t>
            </a:r>
            <a:endParaRPr lang="en-NG" sz="3600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E76382D-D4FB-4314-B74D-0D52ADB91BBF}"/>
              </a:ext>
            </a:extLst>
          </p:cNvPr>
          <p:cNvCxnSpPr>
            <a:cxnSpLocks/>
          </p:cNvCxnSpPr>
          <p:nvPr/>
        </p:nvCxnSpPr>
        <p:spPr>
          <a:xfrm>
            <a:off x="376525" y="3526486"/>
            <a:ext cx="2841674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310BA185-D181-4BBC-B8D1-92D6AB101CA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861" y="91600"/>
            <a:ext cx="1114483" cy="1028753"/>
          </a:xfrm>
          <a:prstGeom prst="rect">
            <a:avLst/>
          </a:prstGeom>
        </p:spPr>
      </p:pic>
      <p:pic>
        <p:nvPicPr>
          <p:cNvPr id="6" name="Picture 5" descr="A person in a black dress&#10;&#10;Description automatically generated">
            <a:extLst>
              <a:ext uri="{FF2B5EF4-FFF2-40B4-BE49-F238E27FC236}">
                <a16:creationId xmlns:a16="http://schemas.microsoft.com/office/drawing/2014/main" id="{19CEC449-E46D-54FD-24AD-534845F2A9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388" y="1186748"/>
            <a:ext cx="2104168" cy="4550899"/>
          </a:xfrm>
          <a:prstGeom prst="rect">
            <a:avLst/>
          </a:prstGeom>
        </p:spPr>
      </p:pic>
      <p:pic>
        <p:nvPicPr>
          <p:cNvPr id="10" name="Picture 9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2E6E2CE0-24A4-19F0-D016-7CEEC116DB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315" y="1193205"/>
            <a:ext cx="2187061" cy="4550899"/>
          </a:xfrm>
          <a:prstGeom prst="rect">
            <a:avLst/>
          </a:prstGeom>
        </p:spPr>
      </p:pic>
      <p:pic>
        <p:nvPicPr>
          <p:cNvPr id="14" name="Picture 13" descr="A person in a striped dress&#10;&#10;Description automatically generated with medium confidence">
            <a:extLst>
              <a:ext uri="{FF2B5EF4-FFF2-40B4-BE49-F238E27FC236}">
                <a16:creationId xmlns:a16="http://schemas.microsoft.com/office/drawing/2014/main" id="{53100E99-C90D-A57C-2F7E-EE710AF884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53" b="15567"/>
          <a:stretch/>
        </p:blipFill>
        <p:spPr>
          <a:xfrm>
            <a:off x="7776556" y="1186748"/>
            <a:ext cx="2130398" cy="4550898"/>
          </a:xfrm>
          <a:prstGeom prst="rect">
            <a:avLst/>
          </a:prstGeom>
        </p:spPr>
      </p:pic>
      <p:pic>
        <p:nvPicPr>
          <p:cNvPr id="17" name="Picture 16" descr="A person in a black dress&#10;&#10;Description automatically generated with low confidence">
            <a:extLst>
              <a:ext uri="{FF2B5EF4-FFF2-40B4-BE49-F238E27FC236}">
                <a16:creationId xmlns:a16="http://schemas.microsoft.com/office/drawing/2014/main" id="{1B9C13AB-3223-5F85-9E63-BAA79F876D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954" y="1120353"/>
            <a:ext cx="2285046" cy="461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425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43BCBD-7FDA-4176-AD8C-CDAF14E14458}"/>
              </a:ext>
            </a:extLst>
          </p:cNvPr>
          <p:cNvSpPr/>
          <p:nvPr/>
        </p:nvSpPr>
        <p:spPr>
          <a:xfrm>
            <a:off x="207267" y="1186748"/>
            <a:ext cx="3278339" cy="45573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4E3446-7F2A-4696-952A-AC838DE2A6EF}"/>
              </a:ext>
            </a:extLst>
          </p:cNvPr>
          <p:cNvSpPr txBox="1"/>
          <p:nvPr/>
        </p:nvSpPr>
        <p:spPr>
          <a:xfrm>
            <a:off x="158193" y="3704101"/>
            <a:ext cx="327833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LADIES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(FRIDAYS)</a:t>
            </a:r>
            <a:endParaRPr lang="en-NG" sz="1100" b="1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DAAF55-61F1-4173-B608-661F1068F7DE}"/>
              </a:ext>
            </a:extLst>
          </p:cNvPr>
          <p:cNvSpPr txBox="1"/>
          <p:nvPr/>
        </p:nvSpPr>
        <p:spPr>
          <a:xfrm>
            <a:off x="164484" y="2880155"/>
            <a:ext cx="3278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rial Nova" panose="020B0504020202020204" pitchFamily="34" charset="0"/>
              </a:rPr>
              <a:t>PremiumTrust </a:t>
            </a:r>
            <a:endParaRPr lang="en-NG" sz="36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E76382D-D4FB-4314-B74D-0D52ADB91BBF}"/>
              </a:ext>
            </a:extLst>
          </p:cNvPr>
          <p:cNvCxnSpPr>
            <a:cxnSpLocks/>
          </p:cNvCxnSpPr>
          <p:nvPr/>
        </p:nvCxnSpPr>
        <p:spPr>
          <a:xfrm>
            <a:off x="376525" y="3526486"/>
            <a:ext cx="2841674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310BA185-D181-4BBC-B8D1-92D6AB101CA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861" y="91600"/>
            <a:ext cx="1114483" cy="1028753"/>
          </a:xfrm>
          <a:prstGeom prst="rect">
            <a:avLst/>
          </a:prstGeom>
        </p:spPr>
      </p:pic>
      <p:pic>
        <p:nvPicPr>
          <p:cNvPr id="3" name="Picture 2" descr="A person in a colorful dress&#10;&#10;Description automatically generated with low confidence">
            <a:extLst>
              <a:ext uri="{FF2B5EF4-FFF2-40B4-BE49-F238E27FC236}">
                <a16:creationId xmlns:a16="http://schemas.microsoft.com/office/drawing/2014/main" id="{90D324F3-AAE2-6625-B6AF-E15125476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315" y="1193204"/>
            <a:ext cx="2224198" cy="4594160"/>
          </a:xfrm>
          <a:prstGeom prst="rect">
            <a:avLst/>
          </a:prstGeom>
        </p:spPr>
      </p:pic>
      <p:pic>
        <p:nvPicPr>
          <p:cNvPr id="8" name="Picture 7" descr="A person walking with a purse&#10;&#10;Description automatically generated with low confidence">
            <a:extLst>
              <a:ext uri="{FF2B5EF4-FFF2-40B4-BE49-F238E27FC236}">
                <a16:creationId xmlns:a16="http://schemas.microsoft.com/office/drawing/2014/main" id="{E032F634-E355-2EC5-2571-88941DB6AA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513" y="1203278"/>
            <a:ext cx="2197748" cy="4587327"/>
          </a:xfrm>
          <a:prstGeom prst="rect">
            <a:avLst/>
          </a:prstGeom>
        </p:spPr>
      </p:pic>
      <p:pic>
        <p:nvPicPr>
          <p:cNvPr id="15" name="Picture 14" descr="A picture containing clothing, person, fashion, waist&#10;&#10;Description automatically generated">
            <a:extLst>
              <a:ext uri="{FF2B5EF4-FFF2-40B4-BE49-F238E27FC236}">
                <a16:creationId xmlns:a16="http://schemas.microsoft.com/office/drawing/2014/main" id="{CA00934A-43F1-519A-74D4-AD24C6453F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377" y="1203278"/>
            <a:ext cx="2194631" cy="4584086"/>
          </a:xfrm>
          <a:prstGeom prst="rect">
            <a:avLst/>
          </a:prstGeom>
        </p:spPr>
      </p:pic>
      <p:pic>
        <p:nvPicPr>
          <p:cNvPr id="18" name="Picture 17" descr="A person in white pants and blue shirt&#10;&#10;Description automatically generated with medium confidence">
            <a:extLst>
              <a:ext uri="{FF2B5EF4-FFF2-40B4-BE49-F238E27FC236}">
                <a16:creationId xmlns:a16="http://schemas.microsoft.com/office/drawing/2014/main" id="{F1D71B59-62CA-2043-9D9F-BB50DB9C4A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168" y="1193204"/>
            <a:ext cx="1924081" cy="458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73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9E1DE34DB2164B99B91676C5EF43FD" ma:contentTypeVersion="10" ma:contentTypeDescription="Create a new document." ma:contentTypeScope="" ma:versionID="6b8a9226b377c69c95ec5d0cb8c0aaac">
  <xsd:schema xmlns:xsd="http://www.w3.org/2001/XMLSchema" xmlns:xs="http://www.w3.org/2001/XMLSchema" xmlns:p="http://schemas.microsoft.com/office/2006/metadata/properties" xmlns:ns3="0d33e5e6-de20-43b6-8ae6-626d157eb5f5" xmlns:ns4="7f01aeeb-d25b-4666-b37c-a62d19aaadb9" targetNamespace="http://schemas.microsoft.com/office/2006/metadata/properties" ma:root="true" ma:fieldsID="5e62bdd7f3e100c85a36919fbce359f4" ns3:_="" ns4:_="">
    <xsd:import namespace="0d33e5e6-de20-43b6-8ae6-626d157eb5f5"/>
    <xsd:import namespace="7f01aeeb-d25b-4666-b37c-a62d19aaadb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33e5e6-de20-43b6-8ae6-626d157eb5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01aeeb-d25b-4666-b37c-a62d19aaadb9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d33e5e6-de20-43b6-8ae6-626d157eb5f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AC29DB7-4ED2-4CD9-9481-D1A3B08CC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33e5e6-de20-43b6-8ae6-626d157eb5f5"/>
    <ds:schemaRef ds:uri="7f01aeeb-d25b-4666-b37c-a62d19aaad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9C4ECE-7D57-4887-A350-8D872589D3C1}">
  <ds:schemaRefs>
    <ds:schemaRef ds:uri="7f01aeeb-d25b-4666-b37c-a62d19aaadb9"/>
    <ds:schemaRef ds:uri="http://www.w3.org/XML/1998/namespace"/>
    <ds:schemaRef ds:uri="http://purl.org/dc/elements/1.1/"/>
    <ds:schemaRef ds:uri="0d33e5e6-de20-43b6-8ae6-626d157eb5f5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DA6320C-FCBD-41B2-806A-1D4E77F2B94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10874</TotalTime>
  <Words>825</Words>
  <Application>Microsoft Office PowerPoint</Application>
  <PresentationFormat>Widescreen</PresentationFormat>
  <Paragraphs>112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Arial Nova</vt:lpstr>
      <vt:lpstr>Arial Nova Cond</vt:lpstr>
      <vt:lpstr>Arial Nova Light</vt:lpstr>
      <vt:lpstr>Avenir Next LT Pro</vt:lpstr>
      <vt:lpstr>Calibri</vt:lpstr>
      <vt:lpstr>Calibri Light</vt:lpstr>
      <vt:lpstr>Century Gothic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Damilare Osoba</dc:creator>
  <cp:lastModifiedBy>People Management Group</cp:lastModifiedBy>
  <cp:revision>205</cp:revision>
  <dcterms:created xsi:type="dcterms:W3CDTF">2022-03-08T15:48:03Z</dcterms:created>
  <dcterms:modified xsi:type="dcterms:W3CDTF">2023-05-12T11:52:41Z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0x010100389E1DE34DB2164B99B91676C5EF43FD</vt:lpwstr>
  </property>
</Properties>
</file>